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dziedava.l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Date Placeholder 3"/>
          <p:cNvSpPr>
            <a:spLocks noGrp="1"/>
          </p:cNvSpPr>
          <p:nvPr>
            <p:ph type="dt" sz="quarter" idx="10"/>
          </p:nvPr>
        </p:nvSpPr>
        <p:spPr>
          <a:xfrm>
            <a:off x="3203575" y="6308725"/>
            <a:ext cx="2130425" cy="342900"/>
          </a:xfrm>
          <a:noFill/>
        </p:spPr>
        <p:txBody>
          <a:bodyPr/>
          <a:lstStyle/>
          <a:p>
            <a:fld id="{390C376E-85D0-417D-92B2-C7895F2706FB}" type="datetime1">
              <a:rPr lang="lv-LV">
                <a:latin typeface="Times New Roman" pitchFamily="18" charset="0"/>
                <a:cs typeface="Times New Roman" pitchFamily="18" charset="0"/>
              </a:rPr>
              <a:pPr/>
              <a:t>2011.05.05.</a:t>
            </a:fld>
            <a:r>
              <a:rPr lang="lv-LV">
                <a:latin typeface="Times New Roman" pitchFamily="18" charset="0"/>
                <a:cs typeface="Times New Roman" pitchFamily="18" charset="0"/>
              </a:rPr>
              <a:t> </a:t>
            </a:r>
            <a:r>
              <a:rPr lang="lv-LV" sz="1800">
                <a:latin typeface="Liberty TL" pitchFamily="66" charset="0"/>
              </a:rPr>
              <a:t>Stella Kursīte</a:t>
            </a:r>
            <a:endParaRPr lang="lv-LV" sz="1800"/>
          </a:p>
        </p:txBody>
      </p:sp>
      <p:sp>
        <p:nvSpPr>
          <p:cNvPr id="82947" name="Slide Number Placeholder 5"/>
          <p:cNvSpPr>
            <a:spLocks noGrp="1"/>
          </p:cNvSpPr>
          <p:nvPr>
            <p:ph type="sldNum" sz="quarter" idx="12"/>
          </p:nvPr>
        </p:nvSpPr>
        <p:spPr>
          <a:noFill/>
        </p:spPr>
        <p:txBody>
          <a:bodyPr/>
          <a:lstStyle/>
          <a:p>
            <a:fld id="{9B1D490D-12E1-454C-94FE-E2099A413FCD}" type="slidenum">
              <a:rPr lang="lv-LV"/>
              <a:pPr/>
              <a:t>1</a:t>
            </a:fld>
            <a:endParaRPr lang="lv-LV"/>
          </a:p>
        </p:txBody>
      </p:sp>
      <p:sp>
        <p:nvSpPr>
          <p:cNvPr id="82948" name="AutoShape 2"/>
          <p:cNvSpPr>
            <a:spLocks noGrp="1" noChangeArrowheads="1"/>
          </p:cNvSpPr>
          <p:nvPr>
            <p:ph type="title"/>
          </p:nvPr>
        </p:nvSpPr>
        <p:spPr/>
        <p:txBody>
          <a:bodyPr/>
          <a:lstStyle/>
          <a:p>
            <a:pPr eaLnBrk="1" hangingPunct="1"/>
            <a:r>
              <a:rPr lang="lv-LV" sz="3200" smtClean="0">
                <a:latin typeface="Times New Roman" pitchFamily="18" charset="0"/>
              </a:rPr>
              <a:t>Priekšlikumi dižozolu aizsardzībai un sabiedrības informēšanai</a:t>
            </a:r>
            <a:r>
              <a:rPr lang="lv-LV" sz="3200" smtClean="0"/>
              <a:t> </a:t>
            </a:r>
          </a:p>
        </p:txBody>
      </p:sp>
      <p:sp>
        <p:nvSpPr>
          <p:cNvPr id="82949" name="Rectangle 3"/>
          <p:cNvSpPr>
            <a:spLocks noGrp="1" noChangeArrowheads="1"/>
          </p:cNvSpPr>
          <p:nvPr>
            <p:ph type="body" idx="1"/>
          </p:nvPr>
        </p:nvSpPr>
        <p:spPr/>
        <p:txBody>
          <a:bodyPr/>
          <a:lstStyle/>
          <a:p>
            <a:pPr eaLnBrk="1" hangingPunct="1">
              <a:lnSpc>
                <a:spcPct val="90000"/>
              </a:lnSpc>
            </a:pPr>
            <a:r>
              <a:rPr lang="lv-LV" smtClean="0">
                <a:latin typeface="Times New Roman" pitchFamily="18" charset="0"/>
              </a:rPr>
              <a:t>Sabiedrība jāiesaista dižkoku aizsardzībā, rīkojot dižkoku sakopšanas talkas.</a:t>
            </a:r>
            <a:endParaRPr lang="lv-LV" smtClean="0"/>
          </a:p>
          <a:p>
            <a:pPr eaLnBrk="1" hangingPunct="1">
              <a:lnSpc>
                <a:spcPct val="90000"/>
              </a:lnSpc>
            </a:pPr>
            <a:r>
              <a:rPr lang="lv-LV" smtClean="0">
                <a:latin typeface="Times New Roman" pitchFamily="18" charset="0"/>
              </a:rPr>
              <a:t>Skolēnus projektu nedēļās jāiesaista dižkoku apsekošanā.</a:t>
            </a:r>
          </a:p>
          <a:p>
            <a:pPr eaLnBrk="1" hangingPunct="1">
              <a:lnSpc>
                <a:spcPct val="90000"/>
              </a:lnSpc>
            </a:pPr>
            <a:r>
              <a:rPr lang="lv-LV" smtClean="0">
                <a:latin typeface="Times New Roman" pitchFamily="18" charset="0"/>
              </a:rPr>
              <a:t>Sabiedrības informēšanai būtu nepieciešams internetā ievietot Rīgas dižozolu sarakstu un foto (jau ir izdarīts, </a:t>
            </a:r>
            <a:r>
              <a:rPr lang="lv-LV" smtClean="0">
                <a:latin typeface="Times New Roman" pitchFamily="18" charset="0"/>
                <a:hlinkClick r:id="rId2"/>
              </a:rPr>
              <a:t>www.dziedava.lv</a:t>
            </a:r>
            <a:r>
              <a:rPr lang="lv-LV" smtClean="0">
                <a:latin typeface="Times New Roman" pitchFamily="18" charset="0"/>
              </a:rPr>
              <a:t>)</a:t>
            </a:r>
          </a:p>
          <a:p>
            <a:pPr eaLnBrk="1" hangingPunct="1">
              <a:lnSpc>
                <a:spcPct val="90000"/>
              </a:lnSpc>
            </a:pPr>
            <a:r>
              <a:rPr lang="lv-LV" smtClean="0">
                <a:latin typeface="Times New Roman" pitchFamily="18" charset="0"/>
              </a:rPr>
              <a:t>Utt.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Date Placeholder 3"/>
          <p:cNvSpPr>
            <a:spLocks noGrp="1"/>
          </p:cNvSpPr>
          <p:nvPr>
            <p:ph type="dt" sz="quarter" idx="10"/>
          </p:nvPr>
        </p:nvSpPr>
        <p:spPr>
          <a:xfrm>
            <a:off x="3203575" y="6381750"/>
            <a:ext cx="2130425" cy="341313"/>
          </a:xfrm>
          <a:noFill/>
        </p:spPr>
        <p:txBody>
          <a:bodyPr/>
          <a:lstStyle/>
          <a:p>
            <a:fld id="{1726F0E3-ACF7-4D3C-B246-0BE15C55B72C}" type="datetime1">
              <a:rPr lang="lv-LV">
                <a:latin typeface="Times New Roman" pitchFamily="18" charset="0"/>
                <a:cs typeface="Times New Roman" pitchFamily="18" charset="0"/>
              </a:rPr>
              <a:pPr/>
              <a:t>2011.05.05.</a:t>
            </a:fld>
            <a:r>
              <a:rPr lang="lv-LV">
                <a:latin typeface="Times New Roman" pitchFamily="18" charset="0"/>
                <a:cs typeface="Times New Roman" pitchFamily="18" charset="0"/>
              </a:rPr>
              <a:t> </a:t>
            </a:r>
            <a:r>
              <a:rPr lang="lv-LV">
                <a:latin typeface="Liberty TL" pitchFamily="66" charset="0"/>
              </a:rPr>
              <a:t>Stella Kursīte</a:t>
            </a:r>
            <a:endParaRPr lang="lv-LV"/>
          </a:p>
        </p:txBody>
      </p:sp>
      <p:sp>
        <p:nvSpPr>
          <p:cNvPr id="83971" name="Slide Number Placeholder 5"/>
          <p:cNvSpPr>
            <a:spLocks noGrp="1"/>
          </p:cNvSpPr>
          <p:nvPr>
            <p:ph type="sldNum" sz="quarter" idx="12"/>
          </p:nvPr>
        </p:nvSpPr>
        <p:spPr>
          <a:noFill/>
        </p:spPr>
        <p:txBody>
          <a:bodyPr/>
          <a:lstStyle/>
          <a:p>
            <a:fld id="{AA8B7C62-DC8B-4056-915C-AD4055175442}" type="slidenum">
              <a:rPr lang="lv-LV"/>
              <a:pPr/>
              <a:t>2</a:t>
            </a:fld>
            <a:endParaRPr lang="lv-LV"/>
          </a:p>
        </p:txBody>
      </p:sp>
      <p:sp>
        <p:nvSpPr>
          <p:cNvPr id="83972" name="AutoShape 2"/>
          <p:cNvSpPr>
            <a:spLocks noGrp="1" noChangeArrowheads="1"/>
          </p:cNvSpPr>
          <p:nvPr>
            <p:ph type="title"/>
          </p:nvPr>
        </p:nvSpPr>
        <p:spPr/>
        <p:txBody>
          <a:bodyPr/>
          <a:lstStyle/>
          <a:p>
            <a:pPr eaLnBrk="1" hangingPunct="1"/>
            <a:r>
              <a:rPr lang="lv-LV" smtClean="0">
                <a:latin typeface="Times New Roman" pitchFamily="18" charset="0"/>
              </a:rPr>
              <a:t>Secinājumi</a:t>
            </a:r>
          </a:p>
        </p:txBody>
      </p:sp>
      <p:sp>
        <p:nvSpPr>
          <p:cNvPr id="83973" name="Rectangle 3"/>
          <p:cNvSpPr>
            <a:spLocks noGrp="1" noChangeArrowheads="1"/>
          </p:cNvSpPr>
          <p:nvPr>
            <p:ph type="body" idx="1"/>
          </p:nvPr>
        </p:nvSpPr>
        <p:spPr/>
        <p:txBody>
          <a:bodyPr/>
          <a:lstStyle/>
          <a:p>
            <a:pPr marL="533400" indent="-533400" eaLnBrk="1" hangingPunct="1">
              <a:lnSpc>
                <a:spcPct val="80000"/>
              </a:lnSpc>
            </a:pPr>
            <a:r>
              <a:rPr lang="lv-LV" sz="2500" smtClean="0">
                <a:latin typeface="Times New Roman" pitchFamily="18" charset="0"/>
              </a:rPr>
              <a:t>Aptuveni puse dižkoku aug bijušo vai esošo Rīgas muižu parkos, to apstādījumos vai tuvējā apkaimē. </a:t>
            </a:r>
          </a:p>
          <a:p>
            <a:pPr marL="533400" indent="-533400" eaLnBrk="1" hangingPunct="1">
              <a:lnSpc>
                <a:spcPct val="80000"/>
              </a:lnSpc>
            </a:pPr>
            <a:r>
              <a:rPr lang="lv-LV" sz="2500" smtClean="0">
                <a:latin typeface="Times New Roman" pitchFamily="18" charset="0"/>
              </a:rPr>
              <a:t>No apsekotajiem 60 ozoliem, valsts nozīmes dižozola statuss ir tikai 15 kokiem (5 un vairāk metri.).</a:t>
            </a:r>
          </a:p>
          <a:p>
            <a:pPr marL="533400" indent="-533400" eaLnBrk="1" hangingPunct="1">
              <a:lnSpc>
                <a:spcPct val="80000"/>
              </a:lnSpc>
            </a:pPr>
            <a:r>
              <a:rPr lang="lv-LV" sz="2500" smtClean="0">
                <a:latin typeface="Times New Roman" pitchFamily="18" charset="0"/>
              </a:rPr>
              <a:t>Atrasti 6 ozoli, kuri būtu jāiekļauj vietēja mēroga aizsardzībā un tiem jāuzliek plāksnīte, kas norāda, ka koki ir aizsargājami (sasnieguši 3,5 m).</a:t>
            </a:r>
          </a:p>
          <a:p>
            <a:pPr marL="533400" indent="-533400" eaLnBrk="1" hangingPunct="1">
              <a:lnSpc>
                <a:spcPct val="80000"/>
              </a:lnSpc>
            </a:pPr>
            <a:r>
              <a:rPr lang="lv-LV" sz="2500" smtClean="0">
                <a:latin typeface="Times New Roman" pitchFamily="18" charset="0"/>
              </a:rPr>
              <a:t>Kopumā aizsargājamo koku stāvoklis Rīgā ir labs. </a:t>
            </a:r>
          </a:p>
          <a:p>
            <a:pPr marL="914400" lvl="1" indent="-457200" eaLnBrk="1" hangingPunct="1">
              <a:lnSpc>
                <a:spcPct val="80000"/>
              </a:lnSpc>
              <a:buFontTx/>
              <a:buNone/>
            </a:pPr>
            <a:r>
              <a:rPr lang="lv-LV" sz="2500" smtClean="0">
                <a:latin typeface="Times New Roman" pitchFamily="18" charset="0"/>
              </a:rPr>
              <a:t>Pēdējo desmit gadu laikā Rīgas dižozoli ir krietni vien pieņēmušies resnumā !!!</a:t>
            </a:r>
          </a:p>
          <a:p>
            <a:pPr marL="533400" indent="-533400" eaLnBrk="1" hangingPunct="1">
              <a:lnSpc>
                <a:spcPct val="80000"/>
              </a:lnSpc>
            </a:pPr>
            <a:r>
              <a:rPr lang="lv-LV" sz="2500" smtClean="0">
                <a:latin typeface="Times New Roman" pitchFamily="18" charset="0"/>
              </a:rPr>
              <a:t>Vidēji ozoli pieauguši par 10-20 cm.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Date Placeholder 3"/>
          <p:cNvSpPr>
            <a:spLocks noGrp="1"/>
          </p:cNvSpPr>
          <p:nvPr>
            <p:ph type="dt" sz="quarter" idx="10"/>
          </p:nvPr>
        </p:nvSpPr>
        <p:spPr>
          <a:xfrm>
            <a:off x="3492500" y="6453188"/>
            <a:ext cx="2130425" cy="269875"/>
          </a:xfrm>
          <a:noFill/>
        </p:spPr>
        <p:txBody>
          <a:bodyPr/>
          <a:lstStyle/>
          <a:p>
            <a:fld id="{9FD54C66-3967-4577-BA51-4A8E689E4F15}" type="datetime1">
              <a:rPr lang="lv-LV">
                <a:latin typeface="Times New Roman" pitchFamily="18" charset="0"/>
                <a:cs typeface="Times New Roman" pitchFamily="18" charset="0"/>
              </a:rPr>
              <a:pPr/>
              <a:t>2011.05.05.</a:t>
            </a:fld>
            <a:r>
              <a:rPr lang="lv-LV">
                <a:latin typeface="Times New Roman" pitchFamily="18" charset="0"/>
                <a:cs typeface="Times New Roman" pitchFamily="18" charset="0"/>
              </a:rPr>
              <a:t> </a:t>
            </a:r>
            <a:r>
              <a:rPr lang="lv-LV">
                <a:latin typeface="Liberty TL" pitchFamily="66" charset="0"/>
              </a:rPr>
              <a:t>Stella Kursīte</a:t>
            </a:r>
            <a:endParaRPr lang="lv-LV"/>
          </a:p>
        </p:txBody>
      </p:sp>
      <p:sp>
        <p:nvSpPr>
          <p:cNvPr id="84995" name="Slide Number Placeholder 5"/>
          <p:cNvSpPr>
            <a:spLocks noGrp="1"/>
          </p:cNvSpPr>
          <p:nvPr>
            <p:ph type="sldNum" sz="quarter" idx="12"/>
          </p:nvPr>
        </p:nvSpPr>
        <p:spPr>
          <a:noFill/>
        </p:spPr>
        <p:txBody>
          <a:bodyPr/>
          <a:lstStyle/>
          <a:p>
            <a:fld id="{F84AE2F3-2A7E-459E-9583-1CABEF1BFA1F}" type="slidenum">
              <a:rPr lang="lv-LV"/>
              <a:pPr/>
              <a:t>3</a:t>
            </a:fld>
            <a:endParaRPr lang="lv-LV"/>
          </a:p>
        </p:txBody>
      </p:sp>
      <p:sp>
        <p:nvSpPr>
          <p:cNvPr id="84996" name="AutoShape 2"/>
          <p:cNvSpPr>
            <a:spLocks noGrp="1" noChangeArrowheads="1"/>
          </p:cNvSpPr>
          <p:nvPr>
            <p:ph type="title"/>
          </p:nvPr>
        </p:nvSpPr>
        <p:spPr/>
        <p:txBody>
          <a:bodyPr/>
          <a:lstStyle/>
          <a:p>
            <a:pPr eaLnBrk="1" hangingPunct="1"/>
            <a:r>
              <a:rPr lang="lv-LV" sz="3200" smtClean="0">
                <a:latin typeface="Times New Roman" pitchFamily="18" charset="0"/>
              </a:rPr>
              <a:t>Citu valstu pieredze dižozolu aizsardzībā</a:t>
            </a:r>
          </a:p>
        </p:txBody>
      </p:sp>
      <p:sp>
        <p:nvSpPr>
          <p:cNvPr id="84997" name="Rectangle 3"/>
          <p:cNvSpPr>
            <a:spLocks noGrp="1" noChangeArrowheads="1"/>
          </p:cNvSpPr>
          <p:nvPr>
            <p:ph type="body" idx="1"/>
          </p:nvPr>
        </p:nvSpPr>
        <p:spPr>
          <a:xfrm>
            <a:off x="838200" y="2362200"/>
            <a:ext cx="7693025" cy="4090988"/>
          </a:xfrm>
        </p:spPr>
        <p:txBody>
          <a:bodyPr/>
          <a:lstStyle/>
          <a:p>
            <a:pPr eaLnBrk="1" hangingPunct="1">
              <a:lnSpc>
                <a:spcPct val="90000"/>
              </a:lnSpc>
            </a:pPr>
            <a:r>
              <a:rPr lang="lv-LV" sz="2000" smtClean="0">
                <a:latin typeface="Times New Roman" pitchFamily="18" charset="0"/>
              </a:rPr>
              <a:t>Apkopoti materiāli par dižozolu aizsardzību galvenokārt NVS valstīs, kas atrasti interneta saitos:</a:t>
            </a:r>
            <a:endParaRPr lang="lv-LV" sz="2000" u="sng" smtClean="0">
              <a:latin typeface="Times New Roman" pitchFamily="18" charset="0"/>
            </a:endParaRPr>
          </a:p>
          <a:p>
            <a:pPr eaLnBrk="1" hangingPunct="1">
              <a:lnSpc>
                <a:spcPct val="90000"/>
              </a:lnSpc>
            </a:pPr>
            <a:r>
              <a:rPr lang="lv-LV" sz="2000" u="sng" smtClean="0">
                <a:latin typeface="Times New Roman" pitchFamily="18" charset="0"/>
              </a:rPr>
              <a:t>www. rambler.ru  </a:t>
            </a:r>
          </a:p>
          <a:p>
            <a:pPr eaLnBrk="1" hangingPunct="1">
              <a:lnSpc>
                <a:spcPct val="90000"/>
              </a:lnSpc>
            </a:pPr>
            <a:r>
              <a:rPr lang="lv-LV" sz="2000" u="sng" smtClean="0">
                <a:latin typeface="Times New Roman" pitchFamily="18" charset="0"/>
              </a:rPr>
              <a:t>www. yandex.ru </a:t>
            </a:r>
          </a:p>
          <a:p>
            <a:pPr eaLnBrk="1" hangingPunct="1">
              <a:lnSpc>
                <a:spcPct val="90000"/>
              </a:lnSpc>
            </a:pPr>
            <a:r>
              <a:rPr lang="lv-LV" sz="2000" u="sng" smtClean="0">
                <a:latin typeface="Times New Roman" pitchFamily="18" charset="0"/>
              </a:rPr>
              <a:t>http.// ru.msn.com</a:t>
            </a:r>
          </a:p>
          <a:p>
            <a:pPr eaLnBrk="1" hangingPunct="1">
              <a:lnSpc>
                <a:spcPct val="90000"/>
              </a:lnSpc>
            </a:pPr>
            <a:r>
              <a:rPr lang="lv-LV" sz="2000" u="sng" smtClean="0">
                <a:latin typeface="Times New Roman" pitchFamily="18" charset="0"/>
              </a:rPr>
              <a:t>http.// search.live.com</a:t>
            </a:r>
          </a:p>
          <a:p>
            <a:pPr eaLnBrk="1" hangingPunct="1">
              <a:lnSpc>
                <a:spcPct val="90000"/>
              </a:lnSpc>
            </a:pPr>
            <a:r>
              <a:rPr lang="lv-LV" sz="2000" b="1" smtClean="0">
                <a:latin typeface="Times New Roman" pitchFamily="18" charset="0"/>
              </a:rPr>
              <a:t>Ukraina.</a:t>
            </a:r>
          </a:p>
          <a:p>
            <a:pPr eaLnBrk="1" hangingPunct="1">
              <a:lnSpc>
                <a:spcPct val="90000"/>
              </a:lnSpc>
            </a:pPr>
            <a:r>
              <a:rPr lang="lv-LV" sz="2000" smtClean="0">
                <a:latin typeface="Times New Roman" pitchFamily="18" charset="0"/>
              </a:rPr>
              <a:t>Gandrīz katrs otrais ozols </a:t>
            </a:r>
            <a:r>
              <a:rPr lang="lv-LV" sz="2000" u="sng" smtClean="0">
                <a:latin typeface="Times New Roman" pitchFamily="18" charset="0"/>
              </a:rPr>
              <a:t>Kijevā</a:t>
            </a:r>
            <a:r>
              <a:rPr lang="lv-LV" sz="2000" smtClean="0">
                <a:latin typeface="Times New Roman" pitchFamily="18" charset="0"/>
              </a:rPr>
              <a:t> ir sliktā stāvoklī. Ozolu ienaidnieks ir gan huligāni, gan komunālie uzņēmumi, kuriem jāuztur apstādījumi. Nav koka, nav problēmu, tādēļ visvienkāršāk ir to nozāģēt. Koki, kuriem nav aizsargājamo statusa, tiek nozāģēti veicot celtniecības darbus.</a:t>
            </a:r>
            <a:r>
              <a:rPr lang="lv-LV" sz="2400" smtClean="0">
                <a:latin typeface="Times New Roman" pitchFamily="18" charset="0"/>
              </a:rPr>
              <a:t> </a:t>
            </a:r>
          </a:p>
          <a:p>
            <a:pPr eaLnBrk="1" hangingPunct="1">
              <a:lnSpc>
                <a:spcPct val="90000"/>
              </a:lnSpc>
              <a:buFont typeface="Wingdings" pitchFamily="2" charset="2"/>
              <a:buNone/>
            </a:pPr>
            <a:endParaRPr lang="lv-LV" sz="1800" u="sng" smtClean="0">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Date Placeholder 3"/>
          <p:cNvSpPr>
            <a:spLocks noGrp="1"/>
          </p:cNvSpPr>
          <p:nvPr>
            <p:ph type="dt" sz="quarter" idx="10"/>
          </p:nvPr>
        </p:nvSpPr>
        <p:spPr>
          <a:xfrm>
            <a:off x="2916238" y="6453188"/>
            <a:ext cx="2130425" cy="269875"/>
          </a:xfrm>
          <a:noFill/>
        </p:spPr>
        <p:txBody>
          <a:bodyPr/>
          <a:lstStyle/>
          <a:p>
            <a:fld id="{FE0C168D-34C9-42AC-A33B-2FC2E15211DC}" type="datetime1">
              <a:rPr lang="lv-LV">
                <a:latin typeface="Times New Roman" pitchFamily="18" charset="0"/>
                <a:cs typeface="Times New Roman" pitchFamily="18" charset="0"/>
              </a:rPr>
              <a:pPr/>
              <a:t>2011.05.05.</a:t>
            </a:fld>
            <a:r>
              <a:rPr lang="lv-LV">
                <a:latin typeface="Times New Roman" pitchFamily="18" charset="0"/>
                <a:cs typeface="Times New Roman" pitchFamily="18" charset="0"/>
              </a:rPr>
              <a:t> </a:t>
            </a:r>
            <a:r>
              <a:rPr lang="lv-LV">
                <a:latin typeface="Liberty TL" pitchFamily="66" charset="0"/>
              </a:rPr>
              <a:t>Stella Kursīte</a:t>
            </a:r>
            <a:endParaRPr lang="lv-LV"/>
          </a:p>
        </p:txBody>
      </p:sp>
      <p:sp>
        <p:nvSpPr>
          <p:cNvPr id="86019" name="Slide Number Placeholder 5"/>
          <p:cNvSpPr>
            <a:spLocks noGrp="1"/>
          </p:cNvSpPr>
          <p:nvPr>
            <p:ph type="sldNum" sz="quarter" idx="12"/>
          </p:nvPr>
        </p:nvSpPr>
        <p:spPr>
          <a:noFill/>
        </p:spPr>
        <p:txBody>
          <a:bodyPr/>
          <a:lstStyle/>
          <a:p>
            <a:fld id="{0B5ECE57-A1E8-45A3-907E-3828F69B5094}" type="slidenum">
              <a:rPr lang="lv-LV"/>
              <a:pPr/>
              <a:t>4</a:t>
            </a:fld>
            <a:endParaRPr lang="lv-LV"/>
          </a:p>
        </p:txBody>
      </p:sp>
      <p:sp>
        <p:nvSpPr>
          <p:cNvPr id="86020" name="AutoShape 2"/>
          <p:cNvSpPr>
            <a:spLocks noGrp="1" noChangeArrowheads="1"/>
          </p:cNvSpPr>
          <p:nvPr>
            <p:ph type="title"/>
          </p:nvPr>
        </p:nvSpPr>
        <p:spPr/>
        <p:txBody>
          <a:bodyPr/>
          <a:lstStyle/>
          <a:p>
            <a:pPr eaLnBrk="1" hangingPunct="1"/>
            <a:r>
              <a:rPr lang="lv-LV" sz="3200" smtClean="0">
                <a:latin typeface="Times New Roman" pitchFamily="18" charset="0"/>
              </a:rPr>
              <a:t>Citu valstu pieredze dižozolu aizsardzībā</a:t>
            </a:r>
          </a:p>
        </p:txBody>
      </p:sp>
      <p:sp>
        <p:nvSpPr>
          <p:cNvPr id="86021" name="Rectangle 3"/>
          <p:cNvSpPr>
            <a:spLocks noGrp="1" noChangeArrowheads="1"/>
          </p:cNvSpPr>
          <p:nvPr>
            <p:ph type="body" idx="1"/>
          </p:nvPr>
        </p:nvSpPr>
        <p:spPr>
          <a:xfrm>
            <a:off x="827088" y="2420938"/>
            <a:ext cx="7693025" cy="4090987"/>
          </a:xfrm>
        </p:spPr>
        <p:txBody>
          <a:bodyPr/>
          <a:lstStyle/>
          <a:p>
            <a:pPr eaLnBrk="1" hangingPunct="1"/>
            <a:r>
              <a:rPr lang="lv-LV" sz="2000" b="1" smtClean="0">
                <a:latin typeface="Times New Roman" pitchFamily="18" charset="0"/>
              </a:rPr>
              <a:t>Ukraina.</a:t>
            </a:r>
          </a:p>
          <a:p>
            <a:pPr eaLnBrk="1" hangingPunct="1"/>
            <a:r>
              <a:rPr lang="lv-LV" sz="2000" smtClean="0">
                <a:latin typeface="Times New Roman" pitchFamily="18" charset="0"/>
              </a:rPr>
              <a:t>Galvaspilsētā par dižkokiem rūpējās Kijevas ekologokultūras centrs, kas ir sabiedriska dabas aizsardzības organizācija ar savu saitu internetā (http:/</a:t>
            </a:r>
            <a:r>
              <a:rPr lang="lv-LV" sz="2000" u="sng" smtClean="0">
                <a:latin typeface="Times New Roman" pitchFamily="18" charset="0"/>
              </a:rPr>
              <a:t>www.ecoethics,ru</a:t>
            </a:r>
            <a:r>
              <a:rPr lang="lv-LV" sz="2000" smtClean="0">
                <a:latin typeface="Times New Roman" pitchFamily="18" charset="0"/>
              </a:rPr>
              <a:t>/). </a:t>
            </a:r>
          </a:p>
          <a:p>
            <a:pPr eaLnBrk="1" hangingPunct="1"/>
            <a:r>
              <a:rPr lang="lv-LV" sz="2000" smtClean="0">
                <a:latin typeface="Times New Roman" pitchFamily="18" charset="0"/>
              </a:rPr>
              <a:t>Viens no centra projektiem ir „Kijevas koku – dabas pieminekļu ārstēšana”.</a:t>
            </a:r>
            <a:r>
              <a:rPr lang="lv-LV" sz="2000" smtClean="0"/>
              <a:t> </a:t>
            </a:r>
          </a:p>
          <a:p>
            <a:pPr eaLnBrk="1" hangingPunct="1"/>
            <a:r>
              <a:rPr lang="lv-LV" sz="2000" smtClean="0">
                <a:latin typeface="Times New Roman" pitchFamily="18" charset="0"/>
              </a:rPr>
              <a:t>Visvecākais un lielākais Kijevas koks ir Kristera ozols, ap 700 gadu vecs, tā apkārtmērs 6,20 m. Tas atrodas netālu no 19.gs. pazīstamā dārzkopja Kristera bijušās mājas. Tagad ozols aug blakus daudzstāvu namam. 2006.g. ekologokultūras centrs veica koka ārstēšanu. Tika aizsmērēta tā stumbra puse, pie kuras pastāvīgi dedzināja atkritumus.</a:t>
            </a:r>
          </a:p>
          <a:p>
            <a:pPr eaLnBrk="1" hangingPunct="1"/>
            <a:endParaRPr lang="lv-LV" sz="1800" smtClean="0">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a:xfrm>
            <a:off x="3132138" y="6588125"/>
            <a:ext cx="2130425" cy="269875"/>
          </a:xfrm>
        </p:spPr>
        <p:txBody>
          <a:bodyPr/>
          <a:lstStyle/>
          <a:p>
            <a:pPr>
              <a:defRPr/>
            </a:pPr>
            <a:fld id="{D5D006EE-A20F-4399-855B-3FA2DEF523E6}" type="datetime1">
              <a:rPr lang="lv-LV" sz="1050">
                <a:latin typeface="Times New Roman" pitchFamily="18" charset="0"/>
                <a:cs typeface="Times New Roman" pitchFamily="18" charset="0"/>
              </a:rPr>
              <a:pPr>
                <a:defRPr/>
              </a:pPr>
              <a:t>2011.05.05.</a:t>
            </a:fld>
            <a:r>
              <a:rPr lang="lv-LV" dirty="0">
                <a:latin typeface="Times New Roman" pitchFamily="18" charset="0"/>
                <a:cs typeface="Times New Roman" pitchFamily="18" charset="0"/>
              </a:rPr>
              <a:t> </a:t>
            </a:r>
            <a:r>
              <a:rPr lang="lv-LV" dirty="0">
                <a:latin typeface="Liberty TL" pitchFamily="66" charset="0"/>
              </a:rPr>
              <a:t>Stella Kursīte</a:t>
            </a:r>
            <a:endParaRPr lang="lv-LV" dirty="0"/>
          </a:p>
        </p:txBody>
      </p:sp>
      <p:sp>
        <p:nvSpPr>
          <p:cNvPr id="87043" name="Slide Number Placeholder 5"/>
          <p:cNvSpPr>
            <a:spLocks noGrp="1"/>
          </p:cNvSpPr>
          <p:nvPr>
            <p:ph type="sldNum" sz="quarter" idx="12"/>
          </p:nvPr>
        </p:nvSpPr>
        <p:spPr>
          <a:noFill/>
        </p:spPr>
        <p:txBody>
          <a:bodyPr/>
          <a:lstStyle/>
          <a:p>
            <a:fld id="{932588BE-5C56-408A-9327-30EE0F1B79E9}" type="slidenum">
              <a:rPr lang="lv-LV"/>
              <a:pPr/>
              <a:t>5</a:t>
            </a:fld>
            <a:endParaRPr lang="lv-LV"/>
          </a:p>
        </p:txBody>
      </p:sp>
      <p:sp>
        <p:nvSpPr>
          <p:cNvPr id="87044" name="AutoShape 2"/>
          <p:cNvSpPr>
            <a:spLocks noGrp="1" noChangeArrowheads="1"/>
          </p:cNvSpPr>
          <p:nvPr>
            <p:ph type="title"/>
          </p:nvPr>
        </p:nvSpPr>
        <p:spPr/>
        <p:txBody>
          <a:bodyPr/>
          <a:lstStyle/>
          <a:p>
            <a:pPr eaLnBrk="1" hangingPunct="1"/>
            <a:r>
              <a:rPr lang="lv-LV" sz="3200" smtClean="0">
                <a:latin typeface="Times New Roman" pitchFamily="18" charset="0"/>
              </a:rPr>
              <a:t>Citu valstu pieredze dižozolu aizsardzībā</a:t>
            </a:r>
          </a:p>
        </p:txBody>
      </p:sp>
      <p:sp>
        <p:nvSpPr>
          <p:cNvPr id="87045" name="Rectangle 3"/>
          <p:cNvSpPr>
            <a:spLocks noGrp="1" noChangeArrowheads="1"/>
          </p:cNvSpPr>
          <p:nvPr>
            <p:ph type="body" idx="1"/>
          </p:nvPr>
        </p:nvSpPr>
        <p:spPr>
          <a:xfrm>
            <a:off x="900113" y="2205038"/>
            <a:ext cx="7693025" cy="4090987"/>
          </a:xfrm>
        </p:spPr>
        <p:txBody>
          <a:bodyPr>
            <a:normAutofit lnSpcReduction="10000"/>
          </a:bodyPr>
          <a:lstStyle/>
          <a:p>
            <a:pPr eaLnBrk="1" hangingPunct="1">
              <a:lnSpc>
                <a:spcPct val="80000"/>
              </a:lnSpc>
            </a:pPr>
            <a:r>
              <a:rPr lang="lv-LV" sz="2000" u="sng" smtClean="0">
                <a:latin typeface="Times New Roman" pitchFamily="18" charset="0"/>
              </a:rPr>
              <a:t>Čerkasu apgabalā</a:t>
            </a:r>
            <a:r>
              <a:rPr lang="lv-LV" sz="2000" smtClean="0">
                <a:latin typeface="Times New Roman" pitchFamily="18" charset="0"/>
              </a:rPr>
              <a:t> ir Maksima Žeļezņaka ozols, visvecākais Ukrainā, tā aptveršanai vajadzīgi 8 cilvēki. 2000.g. ozols sāka iznīkt. Zinātnieki nolēma ozola glābšanai pielietot vecu metodi. Zem ozola apraka 8 vecu govju kautķermeņus. Tas atveseļoja sakņu sistēmu un ozols atdzīvojās. </a:t>
            </a:r>
          </a:p>
          <a:p>
            <a:pPr eaLnBrk="1" hangingPunct="1">
              <a:lnSpc>
                <a:spcPct val="80000"/>
              </a:lnSpc>
            </a:pPr>
            <a:r>
              <a:rPr lang="lv-LV" sz="2000" b="1" smtClean="0">
                <a:latin typeface="Times New Roman" pitchFamily="18" charset="0"/>
              </a:rPr>
              <a:t>Krievijas Federācija</a:t>
            </a:r>
          </a:p>
          <a:p>
            <a:pPr eaLnBrk="1" hangingPunct="1">
              <a:lnSpc>
                <a:spcPct val="80000"/>
              </a:lnSpc>
            </a:pPr>
            <a:r>
              <a:rPr lang="lv-LV" sz="2000" u="sng" smtClean="0">
                <a:latin typeface="Times New Roman" pitchFamily="18" charset="0"/>
              </a:rPr>
              <a:t>Kaļiņingradas apgabalā</a:t>
            </a:r>
            <a:r>
              <a:rPr lang="lv-LV" sz="2000" smtClean="0">
                <a:latin typeface="Times New Roman" pitchFamily="18" charset="0"/>
              </a:rPr>
              <a:t> ir 800 gadu vecs ozols (Laduškinskij). Koks bija pie iznīcības robežas, kad par to ieinteresējās prokuratūra. Tā lika atjaunot iežogojumu un aizvākt atkritumus.</a:t>
            </a:r>
          </a:p>
          <a:p>
            <a:pPr eaLnBrk="1" hangingPunct="1">
              <a:lnSpc>
                <a:spcPct val="80000"/>
              </a:lnSpc>
            </a:pPr>
            <a:r>
              <a:rPr lang="lv-LV" sz="2000" u="sng" smtClean="0">
                <a:latin typeface="Times New Roman" pitchFamily="18" charset="0"/>
              </a:rPr>
              <a:t>Siktivkarā </a:t>
            </a:r>
            <a:r>
              <a:rPr lang="lv-LV" sz="2000" smtClean="0">
                <a:latin typeface="Times New Roman" pitchFamily="18" charset="0"/>
              </a:rPr>
              <a:t>(Komi Republika) vienīgo ozolu pilsētas administrācija oficiāli uzdeva aprūpēt ugunsdzēsējiem, pie kuru ēkas šis koks aug. Ozolam iznīkt neļauj siltumtrase. </a:t>
            </a:r>
          </a:p>
          <a:p>
            <a:pPr eaLnBrk="1" hangingPunct="1">
              <a:lnSpc>
                <a:spcPct val="80000"/>
              </a:lnSpc>
            </a:pPr>
            <a:r>
              <a:rPr lang="lv-LV" sz="2000" b="1" smtClean="0">
                <a:latin typeface="Times New Roman" pitchFamily="18" charset="0"/>
              </a:rPr>
              <a:t>Polija</a:t>
            </a:r>
          </a:p>
          <a:p>
            <a:pPr eaLnBrk="1" hangingPunct="1">
              <a:lnSpc>
                <a:spcPct val="80000"/>
              </a:lnSpc>
            </a:pPr>
            <a:r>
              <a:rPr lang="lv-LV" sz="2000" smtClean="0">
                <a:latin typeface="Times New Roman" pitchFamily="18" charset="0"/>
              </a:rPr>
              <a:t>Visvecākais un vispopulārākais Polijas ozols „Bartek” ir vairāk kā 700 gadu vecs. Tā zarus sargā 12 balsti. Jau daudzus gadus par šo ozolu rūpējas Polijas kompānija „Barlinek”, kas izgatavo koka grīdas.</a:t>
            </a:r>
          </a:p>
          <a:p>
            <a:pPr eaLnBrk="1" hangingPunct="1">
              <a:lnSpc>
                <a:spcPct val="80000"/>
              </a:lnSpc>
              <a:buFont typeface="Wingdings" pitchFamily="2" charset="2"/>
              <a:buNone/>
            </a:pPr>
            <a:endParaRPr lang="lv-LV" sz="2000" smtClean="0">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Date Placeholder 3"/>
          <p:cNvSpPr>
            <a:spLocks noGrp="1"/>
          </p:cNvSpPr>
          <p:nvPr>
            <p:ph type="dt" sz="quarter" idx="10"/>
          </p:nvPr>
        </p:nvSpPr>
        <p:spPr>
          <a:xfrm>
            <a:off x="3348038" y="6381750"/>
            <a:ext cx="2130425" cy="341313"/>
          </a:xfrm>
          <a:noFill/>
        </p:spPr>
        <p:txBody>
          <a:bodyPr/>
          <a:lstStyle/>
          <a:p>
            <a:fld id="{D580CF98-E9C8-4B42-A8FB-E74EA38E5E02}" type="datetime1">
              <a:rPr lang="lv-LV">
                <a:latin typeface="Times New Roman" pitchFamily="18" charset="0"/>
                <a:cs typeface="Times New Roman" pitchFamily="18" charset="0"/>
              </a:rPr>
              <a:pPr/>
              <a:t>2011.05.05.</a:t>
            </a:fld>
            <a:r>
              <a:rPr lang="lv-LV">
                <a:latin typeface="Times New Roman" pitchFamily="18" charset="0"/>
                <a:cs typeface="Times New Roman" pitchFamily="18" charset="0"/>
              </a:rPr>
              <a:t> </a:t>
            </a:r>
            <a:r>
              <a:rPr lang="lv-LV">
                <a:latin typeface="Liberty TL" pitchFamily="66" charset="0"/>
              </a:rPr>
              <a:t>Stella Kursīte</a:t>
            </a:r>
            <a:endParaRPr lang="lv-LV"/>
          </a:p>
        </p:txBody>
      </p:sp>
      <p:sp>
        <p:nvSpPr>
          <p:cNvPr id="88067" name="Slide Number Placeholder 5"/>
          <p:cNvSpPr>
            <a:spLocks noGrp="1"/>
          </p:cNvSpPr>
          <p:nvPr>
            <p:ph type="sldNum" sz="quarter" idx="12"/>
          </p:nvPr>
        </p:nvSpPr>
        <p:spPr>
          <a:noFill/>
        </p:spPr>
        <p:txBody>
          <a:bodyPr/>
          <a:lstStyle/>
          <a:p>
            <a:fld id="{9208C507-68BF-4F9A-98C6-00640C1AE3C4}" type="slidenum">
              <a:rPr lang="lv-LV"/>
              <a:pPr/>
              <a:t>6</a:t>
            </a:fld>
            <a:endParaRPr lang="lv-LV"/>
          </a:p>
        </p:txBody>
      </p:sp>
      <p:sp>
        <p:nvSpPr>
          <p:cNvPr id="88068" name="AutoShape 2"/>
          <p:cNvSpPr>
            <a:spLocks noGrp="1" noChangeArrowheads="1"/>
          </p:cNvSpPr>
          <p:nvPr>
            <p:ph type="title"/>
          </p:nvPr>
        </p:nvSpPr>
        <p:spPr/>
        <p:txBody>
          <a:bodyPr/>
          <a:lstStyle/>
          <a:p>
            <a:pPr eaLnBrk="1" hangingPunct="1"/>
            <a:r>
              <a:rPr lang="lv-LV" sz="3200" smtClean="0">
                <a:latin typeface="Times New Roman" pitchFamily="18" charset="0"/>
              </a:rPr>
              <a:t>Citu valstu pieredze dižozolu aizsardzībā</a:t>
            </a:r>
          </a:p>
        </p:txBody>
      </p:sp>
      <p:sp>
        <p:nvSpPr>
          <p:cNvPr id="88069" name="Rectangle 3"/>
          <p:cNvSpPr>
            <a:spLocks noGrp="1" noChangeArrowheads="1"/>
          </p:cNvSpPr>
          <p:nvPr>
            <p:ph type="body" idx="1"/>
          </p:nvPr>
        </p:nvSpPr>
        <p:spPr>
          <a:xfrm>
            <a:off x="827088" y="2420938"/>
            <a:ext cx="7693025" cy="4090987"/>
          </a:xfrm>
        </p:spPr>
        <p:txBody>
          <a:bodyPr/>
          <a:lstStyle/>
          <a:p>
            <a:pPr eaLnBrk="1" hangingPunct="1">
              <a:lnSpc>
                <a:spcPct val="80000"/>
              </a:lnSpc>
              <a:buFont typeface="Wingdings" pitchFamily="2" charset="2"/>
              <a:buNone/>
            </a:pPr>
            <a:endParaRPr lang="lv-LV" sz="2000" smtClean="0">
              <a:latin typeface="Times New Roman" pitchFamily="18" charset="0"/>
            </a:endParaRPr>
          </a:p>
          <a:p>
            <a:pPr eaLnBrk="1" hangingPunct="1">
              <a:lnSpc>
                <a:spcPct val="80000"/>
              </a:lnSpc>
            </a:pPr>
            <a:r>
              <a:rPr lang="lv-LV" sz="2000" b="1" smtClean="0">
                <a:latin typeface="Times New Roman" pitchFamily="18" charset="0"/>
              </a:rPr>
              <a:t>ASV</a:t>
            </a:r>
            <a:endParaRPr lang="lv-LV" sz="2000" b="1" u="sng" smtClean="0">
              <a:latin typeface="Times New Roman" pitchFamily="18" charset="0"/>
            </a:endParaRPr>
          </a:p>
          <a:p>
            <a:pPr eaLnBrk="1" hangingPunct="1">
              <a:lnSpc>
                <a:spcPct val="80000"/>
              </a:lnSpc>
            </a:pPr>
            <a:r>
              <a:rPr lang="lv-LV" sz="2000" u="sng" smtClean="0">
                <a:latin typeface="Times New Roman" pitchFamily="18" charset="0"/>
              </a:rPr>
              <a:t>Santa – Klarā</a:t>
            </a:r>
            <a:r>
              <a:rPr lang="lv-LV" sz="2000" smtClean="0">
                <a:latin typeface="Times New Roman" pitchFamily="18" charset="0"/>
              </a:rPr>
              <a:t> </a:t>
            </a:r>
            <a:r>
              <a:rPr lang="lv-LV" sz="2000" u="sng" smtClean="0">
                <a:latin typeface="Times New Roman" pitchFamily="18" charset="0"/>
              </a:rPr>
              <a:t>Kalifornijā</a:t>
            </a:r>
            <a:r>
              <a:rPr lang="lv-LV" sz="2000" smtClean="0">
                <a:latin typeface="Times New Roman" pitchFamily="18" charset="0"/>
              </a:rPr>
              <a:t> kāds dabas mīļotājs vairāk kā 2 mēnešus dzīvoja 400 gadīgā ozolā, kuru gribēja nozāģēt, lai būvētu ceļu. Entuziastu pēc tiesas lēmuma no koka nocēla policija. Ceļu būvētāji, kaut gan bija uzvarējuši tiesas prāvā, solīja pārstādīt šo ozolu pilsētas parkā. Protams, var šaubīties vai tādu lielu koku iespējams pārstādīt.</a:t>
            </a:r>
          </a:p>
          <a:p>
            <a:pPr eaLnBrk="1" hangingPunct="1">
              <a:lnSpc>
                <a:spcPct val="80000"/>
              </a:lnSpc>
              <a:buFont typeface="Wingdings" pitchFamily="2" charset="2"/>
              <a:buNone/>
            </a:pPr>
            <a:endParaRPr lang="lv-LV" sz="2000" smtClean="0">
              <a:latin typeface="Times New Roman" pitchFamily="18" charset="0"/>
            </a:endParaRPr>
          </a:p>
          <a:p>
            <a:pPr eaLnBrk="1" hangingPunct="1">
              <a:lnSpc>
                <a:spcPct val="80000"/>
              </a:lnSpc>
            </a:pPr>
            <a:r>
              <a:rPr lang="lv-LV" sz="2000" smtClean="0">
                <a:latin typeface="Times New Roman" pitchFamily="18" charset="0"/>
              </a:rPr>
              <a:t> </a:t>
            </a:r>
            <a:r>
              <a:rPr lang="lv-LV" sz="2000" u="sng" smtClean="0">
                <a:latin typeface="Times New Roman" pitchFamily="18" charset="0"/>
              </a:rPr>
              <a:t>Berklijā</a:t>
            </a:r>
            <a:r>
              <a:rPr lang="lv-LV" sz="2000" smtClean="0">
                <a:latin typeface="Times New Roman" pitchFamily="18" charset="0"/>
              </a:rPr>
              <a:t>, kur atrodas Kalifornijas universitāte, notiek protesti pret vecu ozolu izciršanu kādā no šīs augstskolas skvēriem, lai ierīkotu sporta laukumus. Protesta akcijas dalībnieki </a:t>
            </a:r>
            <a:r>
              <a:rPr lang="lv-LV" sz="2000" u="sng" smtClean="0">
                <a:latin typeface="Times New Roman" pitchFamily="18" charset="0"/>
              </a:rPr>
              <a:t>jau gadu sēž šajos kokos</a:t>
            </a:r>
            <a:r>
              <a:rPr lang="lv-LV" sz="2000" smtClean="0">
                <a:latin typeface="Times New Roman" pitchFamily="18"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Date Placeholder 2"/>
          <p:cNvSpPr>
            <a:spLocks noGrp="1"/>
          </p:cNvSpPr>
          <p:nvPr>
            <p:ph type="dt" sz="quarter" idx="10"/>
          </p:nvPr>
        </p:nvSpPr>
        <p:spPr>
          <a:xfrm>
            <a:off x="3348038" y="6453188"/>
            <a:ext cx="2130425" cy="269875"/>
          </a:xfrm>
          <a:noFill/>
        </p:spPr>
        <p:txBody>
          <a:bodyPr/>
          <a:lstStyle/>
          <a:p>
            <a:fld id="{E5952749-66F2-4754-9EA5-33514BF16017}" type="datetime1">
              <a:rPr lang="lv-LV">
                <a:latin typeface="Times New Roman" pitchFamily="18" charset="0"/>
                <a:cs typeface="Times New Roman" pitchFamily="18" charset="0"/>
              </a:rPr>
              <a:pPr/>
              <a:t>2011.05.05.</a:t>
            </a:fld>
            <a:r>
              <a:rPr lang="lv-LV">
                <a:latin typeface="Times New Roman" pitchFamily="18" charset="0"/>
                <a:cs typeface="Times New Roman" pitchFamily="18" charset="0"/>
              </a:rPr>
              <a:t> </a:t>
            </a:r>
            <a:r>
              <a:rPr lang="lv-LV">
                <a:latin typeface="Liberty TL" pitchFamily="66" charset="0"/>
              </a:rPr>
              <a:t>Stella Kursīte</a:t>
            </a:r>
            <a:endParaRPr lang="lv-LV"/>
          </a:p>
        </p:txBody>
      </p:sp>
      <p:sp>
        <p:nvSpPr>
          <p:cNvPr id="89091" name="Slide Number Placeholder 4"/>
          <p:cNvSpPr>
            <a:spLocks noGrp="1"/>
          </p:cNvSpPr>
          <p:nvPr>
            <p:ph type="sldNum" sz="quarter" idx="12"/>
          </p:nvPr>
        </p:nvSpPr>
        <p:spPr>
          <a:noFill/>
        </p:spPr>
        <p:txBody>
          <a:bodyPr/>
          <a:lstStyle/>
          <a:p>
            <a:fld id="{5756A39D-2CF1-4DD2-8E37-26302CEBE4C1}" type="slidenum">
              <a:rPr lang="lv-LV"/>
              <a:pPr/>
              <a:t>7</a:t>
            </a:fld>
            <a:endParaRPr lang="lv-LV"/>
          </a:p>
        </p:txBody>
      </p:sp>
      <p:sp>
        <p:nvSpPr>
          <p:cNvPr id="89092" name="AutoShape 4"/>
          <p:cNvSpPr>
            <a:spLocks noGrp="1" noChangeArrowheads="1"/>
          </p:cNvSpPr>
          <p:nvPr>
            <p:ph type="title"/>
          </p:nvPr>
        </p:nvSpPr>
        <p:spPr>
          <a:xfrm>
            <a:off x="1042988" y="3213100"/>
            <a:ext cx="7924800" cy="1008063"/>
          </a:xfrm>
        </p:spPr>
        <p:txBody>
          <a:bodyPr/>
          <a:lstStyle/>
          <a:p>
            <a:pPr algn="ctr" eaLnBrk="1" hangingPunct="1"/>
            <a:r>
              <a:rPr lang="lv-LV" smtClean="0">
                <a:latin typeface="Times New Roman" pitchFamily="18" charset="0"/>
              </a:rPr>
              <a:t>PALDIES PAR UZMANĪBU!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604</Words>
  <Application>Microsoft Office PowerPoint</Application>
  <PresentationFormat>On-screen Show (4:3)</PresentationFormat>
  <Paragraphs>53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Priekšlikumi dižozolu aizsardzībai un sabiedrības informēšanai </vt:lpstr>
      <vt:lpstr>Secinājumi</vt:lpstr>
      <vt:lpstr>Citu valstu pieredze dižozolu aizsardzībā</vt:lpstr>
      <vt:lpstr>Citu valstu pieredze dižozolu aizsardzībā</vt:lpstr>
      <vt:lpstr>Citu valstu pieredze dižozolu aizsardzībā</vt:lpstr>
      <vt:lpstr>Citu valstu pieredze dižozolu aizsardzībā</vt:lpstr>
      <vt:lpstr>PALDIES PAR UZMANĪBU!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Priekšlikumi dižozolu aizsardzībai un sabiedrības informēšanai </dc:title>
  <dc:creator/>
  <cp:lastModifiedBy>XP</cp:lastModifiedBy>
  <cp:revision>1</cp:revision>
  <dcterms:created xsi:type="dcterms:W3CDTF">2006-08-16T00:00:00Z</dcterms:created>
  <dcterms:modified xsi:type="dcterms:W3CDTF">2011-05-05T17:19:44Z</dcterms:modified>
</cp:coreProperties>
</file>