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41143-D6A3-4EB0-9448-656C6C998DE5}" type="datetime1">
              <a:rPr lang="lv-LV"/>
              <a:pPr>
                <a:defRPr/>
              </a:pPr>
              <a:t>2011.05.05.</a:t>
            </a:fld>
            <a:endParaRPr lang="lv-LV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A71F9-E432-44C4-8959-044D9F544F7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C19D-7B53-4B78-AADB-7E8F263E2D69}" type="datetime1">
              <a:rPr lang="lv-LV"/>
              <a:pPr>
                <a:defRPr/>
              </a:pPr>
              <a:t>2011.05.05.</a:t>
            </a:fld>
            <a:endParaRPr lang="lv-LV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79E11-F028-49B3-B3E3-A0486154374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4"/>
          <p:cNvSpPr>
            <a:spLocks noGrp="1"/>
          </p:cNvSpPr>
          <p:nvPr>
            <p:ph type="dt" sz="quarter" idx="10"/>
          </p:nvPr>
        </p:nvSpPr>
        <p:spPr>
          <a:xfrm>
            <a:off x="2438400" y="6308725"/>
            <a:ext cx="2130425" cy="414338"/>
          </a:xfrm>
          <a:noFill/>
        </p:spPr>
        <p:txBody>
          <a:bodyPr/>
          <a:lstStyle/>
          <a:p>
            <a:fld id="{E6536CA0-6C2F-4F0C-939B-1C3AB7B33AE6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>
                <a:latin typeface="Liberty TL" pitchFamily="66" charset="0"/>
              </a:rPr>
              <a:t>Stella Kursīte</a:t>
            </a:r>
            <a:endParaRPr lang="lv-LV" sz="1800"/>
          </a:p>
        </p:txBody>
      </p:sp>
      <p:sp>
        <p:nvSpPr>
          <p:cNvPr id="737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F5F465-A70D-4721-A4A5-A84531BA726F}" type="slidenum">
              <a:rPr lang="lv-LV"/>
              <a:pPr/>
              <a:t>1</a:t>
            </a:fld>
            <a:endParaRPr lang="lv-LV"/>
          </a:p>
        </p:txBody>
      </p:sp>
      <p:sp>
        <p:nvSpPr>
          <p:cNvPr id="73732" name="AutoShap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b="0" smtClean="0">
                <a:latin typeface="Times New Roman" pitchFamily="18" charset="0"/>
              </a:rPr>
              <a:t>Aptaujas rezultāti par dižozolu atrašanās vietām</a:t>
            </a:r>
          </a:p>
        </p:txBody>
      </p:sp>
      <p:sp>
        <p:nvSpPr>
          <p:cNvPr id="7373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445452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imes New Roman" pitchFamily="18" charset="0"/>
              </a:rPr>
              <a:t> </a:t>
            </a:r>
            <a:r>
              <a:rPr lang="lv-LV" sz="2400" smtClean="0">
                <a:latin typeface="Times New Roman" pitchFamily="18" charset="0"/>
              </a:rPr>
              <a:t>Skolēnu, kuriem ir 16-18 gadu. 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Atbildes uz jautājumu „Kur 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Rīgā atrodas dižozoli?” 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000" smtClean="0">
                <a:latin typeface="Times New Roman" pitchFamily="18" charset="0"/>
              </a:rPr>
              <a:t>Skolēnu skaits 101</a:t>
            </a:r>
            <a:endParaRPr lang="lv-LV" sz="2400" smtClean="0">
              <a:latin typeface="Times New Roman" pitchFamily="18" charset="0"/>
            </a:endParaRPr>
          </a:p>
          <a:p>
            <a:pPr eaLnBrk="1" hangingPunct="1"/>
            <a:r>
              <a:rPr lang="lv-LV" sz="2400" smtClean="0">
                <a:latin typeface="Times New Roman" pitchFamily="18" charset="0"/>
              </a:rPr>
              <a:t>1. zina 44,6 %</a:t>
            </a:r>
          </a:p>
          <a:p>
            <a:pPr eaLnBrk="1" hangingPunct="1"/>
            <a:r>
              <a:rPr lang="lv-LV" sz="2400" smtClean="0">
                <a:latin typeface="Times New Roman" pitchFamily="18" charset="0"/>
              </a:rPr>
              <a:t>2. nezina 47,5 %</a:t>
            </a:r>
          </a:p>
          <a:p>
            <a:pPr eaLnBrk="1" hangingPunct="1"/>
            <a:r>
              <a:rPr lang="lv-LV" sz="2400" smtClean="0">
                <a:latin typeface="Times New Roman" pitchFamily="18" charset="0"/>
              </a:rPr>
              <a:t>3. Zina, bet ne vietu 7,9 %</a:t>
            </a:r>
          </a:p>
        </p:txBody>
      </p:sp>
      <p:sp>
        <p:nvSpPr>
          <p:cNvPr id="73734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73688" y="2362200"/>
            <a:ext cx="3770312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lv-LV" sz="2000" smtClean="0">
                <a:latin typeface="Times New Roman" pitchFamily="18" charset="0"/>
              </a:rPr>
              <a:t>1. diagramma	</a:t>
            </a:r>
            <a:r>
              <a:rPr lang="lv-LV" sz="2000" smtClean="0"/>
              <a:t>			</a:t>
            </a:r>
          </a:p>
        </p:txBody>
      </p:sp>
      <p:pic>
        <p:nvPicPr>
          <p:cNvPr id="73735" name="Picture 15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2997200"/>
            <a:ext cx="4249737" cy="2663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276600" y="6237288"/>
            <a:ext cx="2130425" cy="414337"/>
          </a:xfrm>
          <a:noFill/>
        </p:spPr>
        <p:txBody>
          <a:bodyPr/>
          <a:lstStyle/>
          <a:p>
            <a:fld id="{3B4C05B1-840A-4FFE-977B-04C4975C2874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>
                <a:latin typeface="Liberty TL" pitchFamily="66" charset="0"/>
              </a:rPr>
              <a:t>Stella Kursīte</a:t>
            </a:r>
            <a:endParaRPr lang="lv-LV" sz="1800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D38AF-0340-4275-9136-1CC1B2F0076F}" type="slidenum">
              <a:rPr lang="lv-LV"/>
              <a:pPr/>
              <a:t>2</a:t>
            </a:fld>
            <a:endParaRPr lang="lv-LV"/>
          </a:p>
        </p:txBody>
      </p:sp>
      <p:sp>
        <p:nvSpPr>
          <p:cNvPr id="7475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Times New Roman" pitchFamily="18" charset="0"/>
              </a:rPr>
              <a:t>Aptauja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Skolēnu informētība par dižozolu aizsardzību Latvijā.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Skolēnu skaits 101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	1. Zina 69,3%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2400" smtClean="0">
                <a:latin typeface="Times New Roman" pitchFamily="18" charset="0"/>
              </a:rPr>
              <a:t>	2. Nezina 30,7%</a:t>
            </a:r>
          </a:p>
        </p:txBody>
      </p:sp>
      <p:pic>
        <p:nvPicPr>
          <p:cNvPr id="7475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924175"/>
            <a:ext cx="37433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258888" y="5351463"/>
            <a:ext cx="7038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lv-LV" sz="2000">
                <a:latin typeface="Times New Roman" pitchFamily="18" charset="0"/>
              </a:rPr>
              <a:t>par dižozolu aizsardzību informēta lielākā daļa aptaujāto skolnieku</a:t>
            </a:r>
            <a:r>
              <a:rPr lang="lv-LV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7C52B34-6AA7-49A6-9D97-E90FC8E4882D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>
                <a:latin typeface="Liberty TL" pitchFamily="66" charset="0"/>
              </a:rPr>
              <a:t>Stella Kursīte</a:t>
            </a:r>
            <a:endParaRPr lang="lv-LV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E239C-B9C5-4E06-8CEA-3DF7B277F87B}" type="slidenum">
              <a:rPr lang="lv-LV"/>
              <a:pPr/>
              <a:t>3</a:t>
            </a:fld>
            <a:endParaRPr lang="lv-LV"/>
          </a:p>
        </p:txBody>
      </p:sp>
      <p:sp>
        <p:nvSpPr>
          <p:cNvPr id="7578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lv-LV" smtClean="0">
                <a:latin typeface="Times New Roman" pitchFamily="18" charset="0"/>
              </a:rPr>
              <a:t>Pētījuma rezultāti </a:t>
            </a:r>
            <a:br>
              <a:rPr lang="lv-LV" smtClean="0">
                <a:latin typeface="Times New Roman" pitchFamily="18" charset="0"/>
              </a:rPr>
            </a:br>
            <a:r>
              <a:rPr lang="lv-LV" sz="2800" b="0" smtClean="0">
                <a:latin typeface="Times New Roman" pitchFamily="18" charset="0"/>
              </a:rPr>
              <a:t>15</a:t>
            </a:r>
            <a:r>
              <a:rPr lang="lv-LV" smtClean="0">
                <a:latin typeface="Times New Roman" pitchFamily="18" charset="0"/>
              </a:rPr>
              <a:t> </a:t>
            </a:r>
            <a:r>
              <a:rPr lang="lv-LV" sz="2800" b="0" smtClean="0">
                <a:latin typeface="Times New Roman" pitchFamily="18" charset="0"/>
              </a:rPr>
              <a:t>Resnākie, valsts nozīmes Dižozoli Rīgā</a:t>
            </a:r>
          </a:p>
        </p:txBody>
      </p:sp>
      <p:graphicFrame>
        <p:nvGraphicFramePr>
          <p:cNvPr id="172968" name="Group 936"/>
          <p:cNvGraphicFramePr>
            <a:graphicFrameLocks noGrp="1"/>
          </p:cNvGraphicFramePr>
          <p:nvPr>
            <p:ph sz="half" idx="1"/>
          </p:nvPr>
        </p:nvGraphicFramePr>
        <p:xfrm>
          <a:off x="838200" y="2362200"/>
          <a:ext cx="3878263" cy="4111943"/>
        </p:xfrm>
        <a:graphic>
          <a:graphicData uri="http://schemas.openxmlformats.org/drawingml/2006/table">
            <a:tbl>
              <a:tblPr/>
              <a:tblGrid>
                <a:gridCol w="277813"/>
                <a:gridCol w="1370012"/>
                <a:gridCol w="914400"/>
                <a:gridCol w="1316038"/>
              </a:tblGrid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lv-LV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Ozolu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Atrašanās vieta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Apkārtmērs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Rajons /</a:t>
                      </a: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priekšpilsēta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Berģu 160, Jugla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6,88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Bulduru pilskala ozols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Jaunciema gatve 29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6,05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Ozolu un Duntes visresn.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Ziemeļu raj.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Jaunciema gatve 61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5,83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Ēbelmuižas parks</a:t>
                      </a:r>
                      <a:endParaRPr kumimoji="0" lang="lv-LV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5.60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Bauskas iela 147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5.55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Liepu salas oz.Jaunc.g.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5,47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Kleistu muiža Kleistu 1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raj.</a:t>
                      </a:r>
                      <a:endParaRPr kumimoji="0" lang="lv-LV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963" name="Group 931"/>
          <p:cNvGraphicFramePr>
            <a:graphicFrameLocks noGrp="1"/>
          </p:cNvGraphicFramePr>
          <p:nvPr>
            <p:ph sz="half" idx="2"/>
          </p:nvPr>
        </p:nvGraphicFramePr>
        <p:xfrm>
          <a:off x="4760913" y="2362200"/>
          <a:ext cx="3770312" cy="1787526"/>
        </p:xfrm>
        <a:graphic>
          <a:graphicData uri="http://schemas.openxmlformats.org/drawingml/2006/table">
            <a:tbl>
              <a:tblPr/>
              <a:tblGrid>
                <a:gridCol w="363537"/>
                <a:gridCol w="1685925"/>
                <a:gridCol w="665163"/>
                <a:gridCol w="1055687"/>
              </a:tblGrid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Ēbelmuižas parks</a:t>
                      </a:r>
                      <a:endParaRPr kumimoji="0" lang="lv-LV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5.15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Jugla, Pāles iela14/2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Bauskas iela 108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Spilves iela 21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5, 05 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Jaunc.g.un Rožupes iela 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Anniņmuižas parks.J.gat.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raj.</a:t>
                      </a:r>
                      <a:endParaRPr kumimoji="0" lang="lv-LV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75" name="Rectangle 937"/>
          <p:cNvSpPr>
            <a:spLocks noChangeArrowheads="1"/>
          </p:cNvSpPr>
          <p:nvPr/>
        </p:nvSpPr>
        <p:spPr bwMode="auto">
          <a:xfrm>
            <a:off x="4932363" y="4316413"/>
            <a:ext cx="40338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lv-LV" sz="1400">
                <a:latin typeface="Times New Roman" pitchFamily="18" charset="0"/>
              </a:rPr>
              <a:t>No tiem 3 ozoli sasnieguši vairāk kā 6 m apkārtmēru, </a:t>
            </a:r>
          </a:p>
          <a:p>
            <a:r>
              <a:rPr lang="lv-LV" sz="1400">
                <a:latin typeface="Times New Roman" pitchFamily="18" charset="0"/>
              </a:rPr>
              <a:t>pārējie 12 ozoli sasnieguši vairāk kā 5 m apkārtmēru.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3708400" y="6453188"/>
            <a:ext cx="2130425" cy="269875"/>
          </a:xfrm>
          <a:noFill/>
        </p:spPr>
        <p:txBody>
          <a:bodyPr/>
          <a:lstStyle/>
          <a:p>
            <a:fld id="{FCFF4596-917B-4370-A131-70AE391AB85C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 sz="1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>
                <a:latin typeface="Liberty TL" pitchFamily="66" charset="0"/>
              </a:rPr>
              <a:t>Stella Kursīte</a:t>
            </a:r>
            <a:endParaRPr lang="lv-LV" sz="1800"/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9864F-7B15-4F3C-AC6D-7B72EB006A13}" type="slidenum">
              <a:rPr lang="lv-LV"/>
              <a:pPr/>
              <a:t>4</a:t>
            </a:fld>
            <a:endParaRPr lang="lv-LV"/>
          </a:p>
        </p:txBody>
      </p:sp>
      <p:sp>
        <p:nvSpPr>
          <p:cNvPr id="7680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2400" b="0" smtClean="0">
                <a:latin typeface="Times New Roman" pitchFamily="18" charset="0"/>
              </a:rPr>
              <a:t>Dižozolu stāvokļa novērtējums un izmaiņas pēdējo 10 gadu </a:t>
            </a:r>
            <a:br>
              <a:rPr lang="lv-LV" sz="2400" b="0" smtClean="0">
                <a:latin typeface="Times New Roman" pitchFamily="18" charset="0"/>
              </a:rPr>
            </a:br>
            <a:r>
              <a:rPr lang="lv-LV" sz="2400" b="0" smtClean="0">
                <a:latin typeface="Times New Roman" pitchFamily="18" charset="0"/>
              </a:rPr>
              <a:t> laikā.</a:t>
            </a:r>
            <a:r>
              <a:rPr lang="lv-LV" sz="2400" b="0" smtClean="0"/>
              <a:t>	</a:t>
            </a:r>
            <a:r>
              <a:rPr lang="lv-LV" sz="2400" b="0" smtClean="0">
                <a:latin typeface="Times New Roman" pitchFamily="18" charset="0"/>
              </a:rPr>
              <a:t>Dižozolu apkārtmēra pieaugums 10 gadu laikā</a:t>
            </a:r>
          </a:p>
        </p:txBody>
      </p:sp>
      <p:graphicFrame>
        <p:nvGraphicFramePr>
          <p:cNvPr id="184494" name="Group 1198"/>
          <p:cNvGraphicFramePr>
            <a:graphicFrameLocks noGrp="1"/>
          </p:cNvGraphicFramePr>
          <p:nvPr>
            <p:ph idx="4294967295"/>
          </p:nvPr>
        </p:nvGraphicFramePr>
        <p:xfrm>
          <a:off x="900113" y="2349500"/>
          <a:ext cx="7693025" cy="3772218"/>
        </p:xfrm>
        <a:graphic>
          <a:graphicData uri="http://schemas.openxmlformats.org/drawingml/2006/table">
            <a:tbl>
              <a:tblPr/>
              <a:tblGrid>
                <a:gridCol w="431800"/>
                <a:gridCol w="1727200"/>
                <a:gridCol w="1225550"/>
                <a:gridCol w="1008062"/>
                <a:gridCol w="935038"/>
                <a:gridCol w="865187"/>
                <a:gridCol w="1500188"/>
              </a:tblGrid>
              <a:tr h="1905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Ozola adrese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Priekšpilsēta, rajons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Apkārtmērs m</a:t>
                      </a:r>
                      <a:endParaRPr kumimoji="0" lang="lv-LV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Pieaugums </a:t>
                      </a:r>
                      <a:endParaRPr kumimoji="0" lang="lv-LV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Relatīvais pieaugums</a:t>
                      </a:r>
                      <a:endParaRPr kumimoji="0" lang="lv-LV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1998. g.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2007/08. g.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Kaltiņu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 Gatvē 29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 Gatvei 61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Ēbelmuižas</a:t>
                      </a:r>
                      <a:r>
                        <a:rPr kumimoji="0" lang="lv-LV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ozols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Bišumuižas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Pāles ielā 14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Bauskas ielā 108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Spilves ielā 21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Rožupes ielu 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Zvārdes ielā 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Brīvīb. Gatv 402b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563938" y="6453188"/>
            <a:ext cx="2130425" cy="269875"/>
          </a:xfrm>
          <a:noFill/>
        </p:spPr>
        <p:txBody>
          <a:bodyPr/>
          <a:lstStyle/>
          <a:p>
            <a:fld id="{CED09371-56FC-4AC4-8814-CBC4DDCF364C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>
                <a:latin typeface="Liberty TL" pitchFamily="66" charset="0"/>
              </a:rPr>
              <a:t>Stella Kursīte</a:t>
            </a:r>
            <a:endParaRPr lang="lv-LV"/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933D50-634A-4659-8675-BAC3ED9DCD9F}" type="slidenum">
              <a:rPr lang="lv-LV"/>
              <a:pPr/>
              <a:t>5</a:t>
            </a:fld>
            <a:endParaRPr lang="lv-LV"/>
          </a:p>
        </p:txBody>
      </p:sp>
      <p:sp>
        <p:nvSpPr>
          <p:cNvPr id="778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2800" b="0" smtClean="0">
                <a:latin typeface="Times New Roman" pitchFamily="18" charset="0"/>
              </a:rPr>
              <a:t>Dižozolu apkārtmēra pieaugums 10 gadu laikā</a:t>
            </a:r>
          </a:p>
        </p:txBody>
      </p:sp>
      <p:graphicFrame>
        <p:nvGraphicFramePr>
          <p:cNvPr id="187975" name="Group 583"/>
          <p:cNvGraphicFramePr>
            <a:graphicFrameLocks noGrp="1"/>
          </p:cNvGraphicFramePr>
          <p:nvPr>
            <p:ph idx="1"/>
          </p:nvPr>
        </p:nvGraphicFramePr>
        <p:xfrm>
          <a:off x="1835150" y="2420938"/>
          <a:ext cx="5749925" cy="3820163"/>
        </p:xfrm>
        <a:graphic>
          <a:graphicData uri="http://schemas.openxmlformats.org/drawingml/2006/table">
            <a:tbl>
              <a:tblPr/>
              <a:tblGrid>
                <a:gridCol w="504825"/>
                <a:gridCol w="1800225"/>
                <a:gridCol w="1152525"/>
                <a:gridCol w="647700"/>
                <a:gridCol w="576263"/>
                <a:gridCol w="503237"/>
                <a:gridCol w="565150"/>
              </a:tblGrid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Rātsupītes ielā 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Duntes iela 12/22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Sūbru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Nordeķu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4,36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Tapešu ielā 25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Krasta iela 93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Ūdeļu ielā 30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Kalnciema iela 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Jaunpils iela 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„Vārnu”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Jaunc.g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Tvaika iela 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Krasta iela 93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492500" y="6381750"/>
            <a:ext cx="2130425" cy="341313"/>
          </a:xfrm>
          <a:noFill/>
        </p:spPr>
        <p:txBody>
          <a:bodyPr/>
          <a:lstStyle/>
          <a:p>
            <a:fld id="{EF2323F5-3611-4575-B1E4-5E7ED1331C90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>
                <a:latin typeface="Liberty TL" pitchFamily="66" charset="0"/>
              </a:rPr>
              <a:t>Stella Kursīte</a:t>
            </a:r>
            <a:endParaRPr lang="lv-LV" sz="1800"/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62242-A377-4466-9EC8-D65C982F5A85}" type="slidenum">
              <a:rPr lang="lv-LV"/>
              <a:pPr/>
              <a:t>6</a:t>
            </a:fld>
            <a:endParaRPr lang="lv-LV"/>
          </a:p>
        </p:txBody>
      </p:sp>
      <p:sp>
        <p:nvSpPr>
          <p:cNvPr id="78852" name="AutoShap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b="0" smtClean="0">
                <a:latin typeface="Times New Roman" pitchFamily="18" charset="0"/>
              </a:rPr>
              <a:t>Rīgas dižozolu veselības stāvoklis ballēs</a:t>
            </a:r>
            <a:r>
              <a:rPr lang="lv-LV" smtClean="0"/>
              <a:t> </a:t>
            </a:r>
          </a:p>
        </p:txBody>
      </p:sp>
      <p:graphicFrame>
        <p:nvGraphicFramePr>
          <p:cNvPr id="191034" name="Group 570"/>
          <p:cNvGraphicFramePr>
            <a:graphicFrameLocks noGrp="1"/>
          </p:cNvGraphicFramePr>
          <p:nvPr>
            <p:ph idx="1"/>
          </p:nvPr>
        </p:nvGraphicFramePr>
        <p:xfrm>
          <a:off x="1331913" y="2565400"/>
          <a:ext cx="6254750" cy="3570289"/>
        </p:xfrm>
        <a:graphic>
          <a:graphicData uri="http://schemas.openxmlformats.org/drawingml/2006/table">
            <a:tbl>
              <a:tblPr/>
              <a:tblGrid>
                <a:gridCol w="420687"/>
                <a:gridCol w="1584325"/>
                <a:gridCol w="1296988"/>
                <a:gridCol w="863600"/>
                <a:gridCol w="1008062"/>
                <a:gridCol w="1081088"/>
              </a:tblGrid>
              <a:tr h="20320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Ozola adrese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Priekšpilsēta, rajons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Apkārtmērs m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Vērtējums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ballu sistēmā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Vērtējums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ballu sistēmā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2007/08. g.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Kaltiņu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 gatvē 29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Duntes ielā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Ziemeļu raj.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 gatvei 61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Ēbelmuižas</a:t>
                      </a:r>
                      <a:r>
                        <a:rPr kumimoji="0" lang="lv-LV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ozols</a:t>
                      </a:r>
                      <a:endParaRPr kumimoji="0" lang="lv-LV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Bišumuižas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Pāles ielā 14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4"/>
          <p:cNvSpPr>
            <a:spLocks noGrp="1"/>
          </p:cNvSpPr>
          <p:nvPr>
            <p:ph type="dt" sz="quarter" idx="10"/>
          </p:nvPr>
        </p:nvSpPr>
        <p:spPr>
          <a:xfrm>
            <a:off x="3348038" y="6381750"/>
            <a:ext cx="2130425" cy="269875"/>
          </a:xfrm>
          <a:noFill/>
        </p:spPr>
        <p:txBody>
          <a:bodyPr/>
          <a:lstStyle/>
          <a:p>
            <a:fld id="{B982C509-2DEB-435A-8373-09857A7CC282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>
                <a:latin typeface="Liberty TL" pitchFamily="66" charset="0"/>
              </a:rPr>
              <a:t>Stella Kursīte</a:t>
            </a:r>
            <a:endParaRPr lang="lv-LV"/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230EB9-F779-4A1A-A8EB-F39B4C2122DE}" type="slidenum">
              <a:rPr lang="lv-LV"/>
              <a:pPr/>
              <a:t>7</a:t>
            </a:fld>
            <a:endParaRPr lang="lv-LV"/>
          </a:p>
        </p:txBody>
      </p:sp>
      <p:sp>
        <p:nvSpPr>
          <p:cNvPr id="7987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b="0" smtClean="0">
                <a:latin typeface="Times New Roman" pitchFamily="18" charset="0"/>
              </a:rPr>
              <a:t>Rīgas dižozolu veselības stāvoklis ballēs</a:t>
            </a:r>
          </a:p>
        </p:txBody>
      </p:sp>
      <p:graphicFrame>
        <p:nvGraphicFramePr>
          <p:cNvPr id="194137" name="Group 601"/>
          <p:cNvGraphicFramePr>
            <a:graphicFrameLocks noGrp="1"/>
          </p:cNvGraphicFramePr>
          <p:nvPr>
            <p:ph sz="half" idx="1"/>
          </p:nvPr>
        </p:nvGraphicFramePr>
        <p:xfrm>
          <a:off x="900113" y="2349500"/>
          <a:ext cx="5256212" cy="1427164"/>
        </p:xfrm>
        <a:graphic>
          <a:graphicData uri="http://schemas.openxmlformats.org/drawingml/2006/table">
            <a:tbl>
              <a:tblPr/>
              <a:tblGrid>
                <a:gridCol w="431800"/>
                <a:gridCol w="1728787"/>
                <a:gridCol w="1295400"/>
                <a:gridCol w="576263"/>
                <a:gridCol w="647700"/>
                <a:gridCol w="576262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Bauskas ielā 108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Spilves ielā 21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Rožupes ielu 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Anniņmuižas 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Zvārdes ielā 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151" name="Group 615"/>
          <p:cNvGraphicFramePr>
            <a:graphicFrameLocks noGrp="1"/>
          </p:cNvGraphicFramePr>
          <p:nvPr>
            <p:ph sz="half" idx="2"/>
          </p:nvPr>
        </p:nvGraphicFramePr>
        <p:xfrm>
          <a:off x="900113" y="3789363"/>
          <a:ext cx="5256212" cy="1371601"/>
        </p:xfrm>
        <a:graphic>
          <a:graphicData uri="http://schemas.openxmlformats.org/drawingml/2006/table">
            <a:tbl>
              <a:tblPr/>
              <a:tblGrid>
                <a:gridCol w="431800"/>
                <a:gridCol w="1728787"/>
                <a:gridCol w="1295400"/>
                <a:gridCol w="576263"/>
                <a:gridCol w="647700"/>
                <a:gridCol w="57626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Brīvīb. gatv 402b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Rātsupītes ielā 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Duntes iela 12/22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Sūbru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Ozols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700338" y="6453188"/>
            <a:ext cx="2130425" cy="269875"/>
          </a:xfrm>
          <a:noFill/>
        </p:spPr>
        <p:txBody>
          <a:bodyPr/>
          <a:lstStyle/>
          <a:p>
            <a:fld id="{96E00121-71B6-40E8-AF91-9D05465D61FF}" type="datetime1">
              <a:rPr lang="lv-LV">
                <a:latin typeface="Times New Roman" pitchFamily="18" charset="0"/>
                <a:cs typeface="Times New Roman" pitchFamily="18" charset="0"/>
              </a:rPr>
              <a:pPr/>
              <a:t>2011.05.05.</a:t>
            </a:fld>
            <a:r>
              <a:rPr lang="lv-LV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>
                <a:latin typeface="Liberty TL" pitchFamily="66" charset="0"/>
              </a:rPr>
              <a:t>Stella Kursīte</a:t>
            </a:r>
            <a:endParaRPr lang="lv-LV" sz="1800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7371D3-179D-4514-8A4D-87EEEEA8CDBD}" type="slidenum">
              <a:rPr lang="lv-LV"/>
              <a:pPr/>
              <a:t>8</a:t>
            </a:fld>
            <a:endParaRPr lang="lv-LV"/>
          </a:p>
        </p:txBody>
      </p:sp>
      <p:sp>
        <p:nvSpPr>
          <p:cNvPr id="8090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b="0" smtClean="0">
                <a:latin typeface="Times New Roman" pitchFamily="18" charset="0"/>
              </a:rPr>
              <a:t>Rīgas dižozolu veselības stāvoklis ballēs</a:t>
            </a:r>
          </a:p>
        </p:txBody>
      </p:sp>
      <p:graphicFrame>
        <p:nvGraphicFramePr>
          <p:cNvPr id="197148" name="Group 540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5173663" cy="3225801"/>
        </p:xfrm>
        <a:graphic>
          <a:graphicData uri="http://schemas.openxmlformats.org/drawingml/2006/table">
            <a:tbl>
              <a:tblPr/>
              <a:tblGrid>
                <a:gridCol w="420688"/>
                <a:gridCol w="1800225"/>
                <a:gridCol w="1152525"/>
                <a:gridCol w="647700"/>
                <a:gridCol w="576262"/>
                <a:gridCol w="576263"/>
              </a:tblGrid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Nordeķu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Tapešu ielā 25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4,51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Krasta iela 93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Ūdeļu ielā 30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Kalnciema iela 9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Kurzemes rajonā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4,27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Jaunpils iela 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„Vārnu” 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Jaunc.g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Vidzemes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Tvaika iela 2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Ziemeļu raj.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Ozols </a:t>
                      </a: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Krasta iela 93</a:t>
                      </a: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Latgales pr.p.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3,50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lv-LV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73" name="Rectangle 541"/>
          <p:cNvSpPr>
            <a:spLocks noChangeArrowheads="1"/>
          </p:cNvSpPr>
          <p:nvPr/>
        </p:nvSpPr>
        <p:spPr bwMode="auto">
          <a:xfrm>
            <a:off x="1476375" y="5661025"/>
            <a:ext cx="412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lv-LV">
                <a:latin typeface="Times New Roman" pitchFamily="18" charset="0"/>
              </a:rPr>
              <a:t>Tikai 3 ozoli novērtēti ar astoņām ballēm.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8FD57C8-C8FF-4EEB-8735-4D1725E654A7}" type="datetime1">
              <a:rPr lang="lv-LV"/>
              <a:pPr/>
              <a:t>2011.05.05.</a:t>
            </a:fld>
            <a:endParaRPr lang="lv-LV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91A94-A842-4446-AE0D-4AB5636E22F1}" type="slidenum">
              <a:rPr lang="lv-LV"/>
              <a:pPr/>
              <a:t>9</a:t>
            </a:fld>
            <a:endParaRPr lang="lv-LV"/>
          </a:p>
        </p:txBody>
      </p:sp>
      <p:sp>
        <p:nvSpPr>
          <p:cNvPr id="8192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pPr eaLnBrk="1" hangingPunct="1"/>
            <a:r>
              <a:rPr lang="lv-LV" b="0" smtClean="0">
                <a:latin typeface="Times New Roman" pitchFamily="18" charset="0"/>
              </a:rPr>
              <a:t>Rīgas dižozoli uz kartes</a:t>
            </a:r>
          </a:p>
        </p:txBody>
      </p:sp>
      <p:pic>
        <p:nvPicPr>
          <p:cNvPr id="81925" name="Picture 4" descr="image1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916113"/>
            <a:ext cx="8208963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926</Words>
  <Application>Microsoft Office PowerPoint</Application>
  <PresentationFormat>On-screen Show (4:3)</PresentationFormat>
  <Paragraphs>414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Aptaujas rezultāti par dižozolu atrašanās vietām</vt:lpstr>
      <vt:lpstr>Aptauja</vt:lpstr>
      <vt:lpstr>Pētījuma rezultāti  15 Resnākie, valsts nozīmes Dižozoli Rīgā</vt:lpstr>
      <vt:lpstr>Dižozolu stāvokļa novērtējums un izmaiņas pēdējo 10 gadu   laikā. Dižozolu apkārtmēra pieaugums 10 gadu laikā</vt:lpstr>
      <vt:lpstr>Dižozolu apkārtmēra pieaugums 10 gadu laikā</vt:lpstr>
      <vt:lpstr>Rīgas dižozolu veselības stāvoklis ballēs </vt:lpstr>
      <vt:lpstr>Rīgas dižozolu veselības stāvoklis ballēs</vt:lpstr>
      <vt:lpstr>Rīgas dižozolu veselības stāvoklis ballēs</vt:lpstr>
      <vt:lpstr>Rīgas dižozoli uz kartes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Aptaujas rezultāti par dižozolu atrašanās vietām</dc:title>
  <dc:creator/>
  <cp:lastModifiedBy>XP</cp:lastModifiedBy>
  <cp:revision>1</cp:revision>
  <dcterms:created xsi:type="dcterms:W3CDTF">2006-08-16T00:00:00Z</dcterms:created>
  <dcterms:modified xsi:type="dcterms:W3CDTF">2011-05-05T17:18:03Z</dcterms:modified>
</cp:coreProperties>
</file>