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lteka.lv/" TargetMode="External"/><Relationship Id="rId2" Type="http://schemas.openxmlformats.org/officeDocument/2006/relationships/hyperlink" Target="http://www.meteo.lv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ziedava.lv/" TargetMode="External"/><Relationship Id="rId2" Type="http://schemas.openxmlformats.org/officeDocument/2006/relationships/hyperlink" Target="http://www.biosfera.lv,di&#382;kok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ziedava.lv/daba/koku_db.php" TargetMode="External"/><Relationship Id="rId4" Type="http://schemas.openxmlformats.org/officeDocument/2006/relationships/hyperlink" Target="http://dziedava.lv/daba/_darbi/Kursite_Stella_Riga&#8230;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wikipedia.lv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lv-LV" sz="4000" smtClean="0">
                <a:latin typeface="Times New Roman" pitchFamily="18" charset="0"/>
              </a:rPr>
              <a:t>Rīgas dižozoli, to kultūrvēsturiskā nozīme un aizsardzība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8200" y="3657600"/>
            <a:ext cx="4013200" cy="2014538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lv-LV" sz="3200" dirty="0" smtClean="0">
                <a:latin typeface="Times New Roman" pitchFamily="18" charset="0"/>
              </a:rPr>
              <a:t>Autors: </a:t>
            </a:r>
            <a:r>
              <a:rPr lang="lv-LV" sz="3200" b="1" dirty="0" smtClean="0">
                <a:latin typeface="Times New Roman" pitchFamily="18" charset="0"/>
              </a:rPr>
              <a:t>Stella Kursīte</a:t>
            </a:r>
            <a:endParaRPr lang="lv-LV" sz="3200" dirty="0" smtClean="0">
              <a:latin typeface="Times New Roman" pitchFamily="18" charset="0"/>
            </a:endParaRPr>
          </a:p>
          <a:p>
            <a:pPr algn="r" eaLnBrk="1" hangingPunct="1">
              <a:lnSpc>
                <a:spcPct val="80000"/>
              </a:lnSpc>
            </a:pPr>
            <a:r>
              <a:rPr lang="lv-LV" sz="2400" dirty="0" err="1" smtClean="0">
                <a:latin typeface="Times New Roman" pitchFamily="18" charset="0"/>
              </a:rPr>
              <a:t>Stud</a:t>
            </a:r>
            <a:r>
              <a:rPr lang="lv-LV" sz="2400" dirty="0" smtClean="0">
                <a:latin typeface="Times New Roman" pitchFamily="18" charset="0"/>
              </a:rPr>
              <a:t>. </a:t>
            </a:r>
            <a:r>
              <a:rPr lang="lv-LV" sz="2400" dirty="0" err="1" smtClean="0">
                <a:latin typeface="Times New Roman" pitchFamily="18" charset="0"/>
              </a:rPr>
              <a:t>apl</a:t>
            </a:r>
            <a:r>
              <a:rPr lang="lv-LV" sz="2400" dirty="0" smtClean="0">
                <a:latin typeface="Times New Roman" pitchFamily="18" charset="0"/>
              </a:rPr>
              <a:t>. 30068</a:t>
            </a:r>
          </a:p>
          <a:p>
            <a:pPr algn="r" eaLnBrk="1" hangingPunct="1">
              <a:lnSpc>
                <a:spcPct val="80000"/>
              </a:lnSpc>
            </a:pPr>
            <a:r>
              <a:rPr lang="lv-LV" sz="2400" dirty="0" smtClean="0">
                <a:latin typeface="Times New Roman" pitchFamily="18" charset="0"/>
              </a:rPr>
              <a:t>Darba vadītājs: </a:t>
            </a:r>
            <a:r>
              <a:rPr lang="lv-LV" sz="2400" dirty="0" err="1" smtClean="0">
                <a:latin typeface="Times New Roman" pitchFamily="18" charset="0"/>
              </a:rPr>
              <a:t>Msc.Vid.zin</a:t>
            </a:r>
            <a:r>
              <a:rPr lang="lv-LV" sz="2400" dirty="0" smtClean="0">
                <a:latin typeface="Times New Roman" pitchFamily="18" charset="0"/>
              </a:rPr>
              <a:t>.</a:t>
            </a:r>
            <a:endParaRPr lang="lv-LV" sz="2400" b="1" dirty="0" smtClean="0">
              <a:latin typeface="Times New Roman" pitchFamily="18" charset="0"/>
            </a:endParaRPr>
          </a:p>
          <a:p>
            <a:pPr algn="r" eaLnBrk="1" hangingPunct="1">
              <a:lnSpc>
                <a:spcPct val="80000"/>
              </a:lnSpc>
            </a:pPr>
            <a:r>
              <a:rPr lang="lv-LV" sz="2400" b="1" dirty="0" smtClean="0">
                <a:latin typeface="Times New Roman" pitchFamily="18" charset="0"/>
              </a:rPr>
              <a:t>Agnese Priede</a:t>
            </a:r>
            <a:r>
              <a:rPr lang="lv-LV" sz="2400" dirty="0" smtClean="0">
                <a:latin typeface="Times New Roman" pitchFamily="18" charset="0"/>
              </a:rPr>
              <a:t> </a:t>
            </a:r>
          </a:p>
          <a:p>
            <a:pPr algn="r" eaLnBrk="1" hangingPunct="1">
              <a:lnSpc>
                <a:spcPct val="80000"/>
              </a:lnSpc>
            </a:pPr>
            <a:r>
              <a:rPr lang="lv-LV" sz="2400" dirty="0" smtClean="0">
                <a:latin typeface="Times New Roman" pitchFamily="18" charset="0"/>
              </a:rPr>
              <a:t>Rīga 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779838" y="6524625"/>
            <a:ext cx="2130425" cy="333375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9CFFDFD2-B1DD-4C5B-8990-1B4398008986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061D54-2F90-46ED-8ECB-A8BBAF49CC0B}" type="slidenum">
              <a:rPr lang="lv-LV"/>
              <a:pPr/>
              <a:t>10</a:t>
            </a:fld>
            <a:endParaRPr lang="lv-LV"/>
          </a:p>
        </p:txBody>
      </p:sp>
      <p:sp>
        <p:nvSpPr>
          <p:cNvPr id="1331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090988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1. Ozols Astras ielā 15</a:t>
            </a:r>
            <a:r>
              <a:rPr lang="lv-LV" smtClean="0"/>
              <a:t>. </a:t>
            </a:r>
            <a:r>
              <a:rPr lang="lv-LV" sz="2400" smtClean="0">
                <a:latin typeface="Times New Roman" pitchFamily="18" charset="0"/>
              </a:rPr>
              <a:t>Apkārtmērs: 4 m</a:t>
            </a:r>
          </a:p>
          <a:p>
            <a:pPr eaLnBrk="1" hangingPunct="1"/>
            <a:endParaRPr lang="lv-LV" sz="2400" smtClean="0">
              <a:latin typeface="Times New Roman" pitchFamily="18" charset="0"/>
            </a:endParaRPr>
          </a:p>
        </p:txBody>
      </p:sp>
      <p:pic>
        <p:nvPicPr>
          <p:cNvPr id="13318" name="Picture 4" descr="DSC005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2852738"/>
            <a:ext cx="3314700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5" descr="DSC005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852738"/>
            <a:ext cx="33147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276600" y="6453188"/>
            <a:ext cx="2130425" cy="404812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CB020BAD-4BAC-4225-82B9-C19E9B669079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8B94F9-4481-4122-8086-FA91C467E37F}" type="slidenum">
              <a:rPr lang="lv-LV"/>
              <a:pPr/>
              <a:t>11</a:t>
            </a:fld>
            <a:endParaRPr lang="lv-LV"/>
          </a:p>
        </p:txBody>
      </p:sp>
      <p:sp>
        <p:nvSpPr>
          <p:cNvPr id="1434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708275"/>
            <a:ext cx="8197850" cy="3724275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2. Ozols Šampētera mežā, netālu no skolas.</a:t>
            </a:r>
            <a:r>
              <a:rPr lang="lv-LV" smtClean="0"/>
              <a:t> </a:t>
            </a:r>
            <a:r>
              <a:rPr lang="lv-LV" sz="2000" smtClean="0">
                <a:latin typeface="Times New Roman" pitchFamily="18" charset="0"/>
              </a:rPr>
              <a:t>Apkārtmērs: 4 m.</a:t>
            </a:r>
          </a:p>
          <a:p>
            <a:pPr eaLnBrk="1" hangingPunct="1"/>
            <a:endParaRPr lang="lv-LV" sz="2000" smtClean="0"/>
          </a:p>
          <a:p>
            <a:pPr eaLnBrk="1" hangingPunct="1">
              <a:buFont typeface="Wingdings" pitchFamily="2" charset="2"/>
              <a:buNone/>
            </a:pPr>
            <a:endParaRPr lang="lv-LV" sz="1200" smtClean="0"/>
          </a:p>
        </p:txBody>
      </p:sp>
      <p:pic>
        <p:nvPicPr>
          <p:cNvPr id="14342" name="Picture 4" descr="IMG_1000 Sampetera ozo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284538"/>
            <a:ext cx="35687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5" descr="IMG_0998 Sampeter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2005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419475" y="6237288"/>
            <a:ext cx="2130425" cy="474662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39E56FC9-033C-4E61-B3BB-A38CE08B1679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BC507D-1B22-49AB-B28B-9B49D479109E}" type="slidenum">
              <a:rPr lang="lv-LV"/>
              <a:pPr/>
              <a:t>12</a:t>
            </a:fld>
            <a:endParaRPr lang="lv-LV"/>
          </a:p>
        </p:txBody>
      </p:sp>
      <p:sp>
        <p:nvSpPr>
          <p:cNvPr id="1536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3. Ozols Jaunpils ielā 2. Apkārtmērs: 4,20 m </a:t>
            </a:r>
          </a:p>
        </p:txBody>
      </p:sp>
      <p:pic>
        <p:nvPicPr>
          <p:cNvPr id="15366" name="Picture 4" descr="IMG_0846 Jaunpils 2 ozo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3068638"/>
            <a:ext cx="3960813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916238" y="6381750"/>
            <a:ext cx="2130425" cy="276225"/>
          </a:xfrm>
          <a:noFill/>
        </p:spPr>
        <p:txBody>
          <a:bodyPr/>
          <a:lstStyle/>
          <a:p>
            <a:endParaRPr lang="lv-LV">
              <a:latin typeface="Liberty TL" pitchFamily="66" charset="0"/>
            </a:endParaRPr>
          </a:p>
          <a:p>
            <a:endParaRPr lang="lv-LV">
              <a:latin typeface="Times New Roman" pitchFamily="18" charset="0"/>
              <a:cs typeface="Times New Roman" pitchFamily="18" charset="0"/>
            </a:endParaRPr>
          </a:p>
          <a:p>
            <a:r>
              <a:rPr lang="lv-LV">
                <a:latin typeface="Liberty TL" pitchFamily="66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fld id="{27531474-FCA9-4C2C-8FBF-EC52ED002869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5CA5F3-FFE0-4780-86F6-221B612BD8DB}" type="slidenum">
              <a:rPr lang="lv-LV"/>
              <a:pPr/>
              <a:t>13</a:t>
            </a:fld>
            <a:endParaRPr lang="lv-LV"/>
          </a:p>
        </p:txBody>
      </p:sp>
      <p:sp>
        <p:nvSpPr>
          <p:cNvPr id="1638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349500"/>
            <a:ext cx="7693025" cy="3959225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4. Ozols Putnu ielā 12</a:t>
            </a:r>
            <a:r>
              <a:rPr lang="lv-LV" sz="2600" smtClean="0"/>
              <a:t> ,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apkārtmērs 4.10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(m)</a:t>
            </a:r>
            <a:r>
              <a:rPr lang="lv-LV" smtClean="0"/>
              <a:t> </a:t>
            </a:r>
            <a:endParaRPr lang="lv-LV" sz="2600" smtClean="0"/>
          </a:p>
          <a:p>
            <a:pPr eaLnBrk="1" hangingPunct="1">
              <a:buFont typeface="Wingdings" pitchFamily="2" charset="2"/>
              <a:buNone/>
            </a:pPr>
            <a:endParaRPr lang="lv-LV" sz="2600" smtClean="0"/>
          </a:p>
        </p:txBody>
      </p:sp>
      <p:pic>
        <p:nvPicPr>
          <p:cNvPr id="16390" name="Picture 4" descr="IMG_0302 Ozols_Putnu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349500"/>
            <a:ext cx="39243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987675" y="6453188"/>
            <a:ext cx="2130425" cy="269875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</a:t>
            </a:r>
            <a:r>
              <a:rPr lang="lv-LV">
                <a:latin typeface="Liberty TL" pitchFamily="66" charset="0"/>
              </a:rPr>
              <a:t> </a:t>
            </a:r>
            <a:fld id="{30DE0743-56C5-48E5-A85B-D91388E2FD5C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 sz="180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DF666E-FC2D-428B-B2C6-4D6CB441639C}" type="slidenum">
              <a:rPr lang="lv-LV"/>
              <a:pPr/>
              <a:t>14</a:t>
            </a:fld>
            <a:endParaRPr lang="lv-LV"/>
          </a:p>
        </p:txBody>
      </p:sp>
      <p:sp>
        <p:nvSpPr>
          <p:cNvPr id="1741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126413" cy="4019550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5. Ozols Bauskas ielā 108,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mtClean="0">
                <a:latin typeface="Times New Roman" pitchFamily="18" charset="0"/>
              </a:rPr>
              <a:t>apkārtmērs </a:t>
            </a:r>
            <a:r>
              <a:rPr lang="lv-LV" b="1" smtClean="0">
                <a:latin typeface="Times New Roman" pitchFamily="18" charset="0"/>
              </a:rPr>
              <a:t>5.10 </a:t>
            </a:r>
            <a:r>
              <a:rPr lang="lv-LV" smtClean="0">
                <a:latin typeface="Times New Roman" pitchFamily="18" charset="0"/>
              </a:rPr>
              <a:t>(m).</a:t>
            </a:r>
            <a:endParaRPr lang="lv-LV" sz="26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lv-LV" sz="2600" smtClean="0">
              <a:latin typeface="Times New Roman" pitchFamily="18" charset="0"/>
            </a:endParaRPr>
          </a:p>
        </p:txBody>
      </p:sp>
      <p:pic>
        <p:nvPicPr>
          <p:cNvPr id="17414" name="Picture 4" descr="IMG_0306 Ozols Bauskas 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852738"/>
            <a:ext cx="432117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276600" y="6381750"/>
            <a:ext cx="2130425" cy="647700"/>
          </a:xfrm>
          <a:noFill/>
        </p:spPr>
        <p:txBody>
          <a:bodyPr/>
          <a:lstStyle/>
          <a:p>
            <a:endParaRPr lang="lv-LV" sz="1800">
              <a:latin typeface="Liberty TL" pitchFamily="66" charset="0"/>
            </a:endParaRPr>
          </a:p>
          <a:p>
            <a:endParaRPr lang="lv-LV" sz="1800">
              <a:latin typeface="Liberty TL" pitchFamily="66" charset="0"/>
            </a:endParaRPr>
          </a:p>
          <a:p>
            <a:endParaRPr lang="lv-LV" sz="1800">
              <a:latin typeface="Liberty TL" pitchFamily="66" charset="0"/>
            </a:endParaRPr>
          </a:p>
          <a:p>
            <a:endParaRPr lang="lv-LV" sz="1800">
              <a:latin typeface="Liberty TL" pitchFamily="66" charset="0"/>
            </a:endParaRPr>
          </a:p>
          <a:p>
            <a:endParaRPr lang="lv-LV" sz="1800">
              <a:latin typeface="Liberty TL" pitchFamily="66" charset="0"/>
            </a:endParaRPr>
          </a:p>
          <a:p>
            <a:endParaRPr lang="lv-LV" sz="1800">
              <a:latin typeface="Liberty TL" pitchFamily="66" charset="0"/>
            </a:endParaRPr>
          </a:p>
          <a:p>
            <a:endParaRPr lang="lv-LV" sz="1800">
              <a:latin typeface="Liberty TL" pitchFamily="66" charset="0"/>
            </a:endParaRPr>
          </a:p>
          <a:p>
            <a:r>
              <a:rPr lang="lv-LV" sz="1800">
                <a:latin typeface="Liberty TL" pitchFamily="66" charset="0"/>
              </a:rPr>
              <a:t>Stella Kursīte </a:t>
            </a:r>
            <a:fld id="{9C18026B-ACA5-4FCF-9382-311BA56C18AE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/>
          </a:p>
          <a:p>
            <a:endParaRPr lang="lv-LV"/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A43231-82FD-45BE-82F9-FD9A2EBB3135}" type="slidenum">
              <a:rPr lang="lv-LV"/>
              <a:pPr/>
              <a:t>15</a:t>
            </a:fld>
            <a:endParaRPr lang="lv-LV"/>
          </a:p>
        </p:txBody>
      </p:sp>
      <p:sp>
        <p:nvSpPr>
          <p:cNvPr id="1843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6. Ozols O. Vācieša ielā 6, apk.m. 4.30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(m).</a:t>
            </a:r>
            <a:r>
              <a:rPr lang="lv-LV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lv-LV" smtClean="0"/>
          </a:p>
        </p:txBody>
      </p:sp>
      <p:pic>
        <p:nvPicPr>
          <p:cNvPr id="18438" name="Picture 4" descr="IMG_0328 Ozols 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068638"/>
            <a:ext cx="38163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5" descr="IMG_0330 ozols 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068638"/>
            <a:ext cx="4103687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59113" y="6381750"/>
            <a:ext cx="2130425" cy="341313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6BF2C1E6-A013-4CAE-A487-0C730E28343C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/>
          </a:p>
        </p:txBody>
      </p:sp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BD7AAA4-CC65-4088-876E-7D34FF7CA397}" type="slidenum">
              <a:rPr lang="lv-LV"/>
              <a:pPr/>
              <a:t>16</a:t>
            </a:fld>
            <a:endParaRPr lang="lv-LV"/>
          </a:p>
        </p:txBody>
      </p:sp>
      <p:sp>
        <p:nvSpPr>
          <p:cNvPr id="1946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2492375"/>
            <a:ext cx="7693025" cy="3960813"/>
          </a:xfrm>
        </p:spPr>
        <p:txBody>
          <a:bodyPr/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7. Ozols Kalnciema ielā 160, apk.m. 4.00</a:t>
            </a:r>
            <a:r>
              <a:rPr lang="lv-LV" sz="2400" b="1" smtClean="0">
                <a:latin typeface="Times New Roman" pitchFamily="18" charset="0"/>
              </a:rPr>
              <a:t> </a:t>
            </a:r>
            <a:r>
              <a:rPr lang="lv-LV" sz="2400" smtClean="0">
                <a:latin typeface="Times New Roman" pitchFamily="18" charset="0"/>
              </a:rPr>
              <a:t>(m).</a:t>
            </a:r>
          </a:p>
          <a:p>
            <a:pPr eaLnBrk="1" hangingPunct="1">
              <a:buFont typeface="Wingdings" pitchFamily="2" charset="2"/>
              <a:buNone/>
            </a:pPr>
            <a:endParaRPr lang="lv-LV" sz="2400" smtClean="0">
              <a:latin typeface="Times New Roman" pitchFamily="18" charset="0"/>
            </a:endParaRPr>
          </a:p>
        </p:txBody>
      </p:sp>
      <p:pic>
        <p:nvPicPr>
          <p:cNvPr id="19462" name="Picture 4" descr="IMG_0344 Ozols Kalnciema 1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852738"/>
            <a:ext cx="4608513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276600" y="6383338"/>
            <a:ext cx="2130425" cy="474662"/>
          </a:xfrm>
          <a:noFill/>
        </p:spPr>
        <p:txBody>
          <a:bodyPr/>
          <a:lstStyle/>
          <a:p>
            <a:endParaRPr lang="lv-LV">
              <a:latin typeface="Liberty TL" pitchFamily="66" charset="0"/>
            </a:endParaRPr>
          </a:p>
          <a:p>
            <a:endParaRPr lang="lv-LV">
              <a:latin typeface="Liberty TL" pitchFamily="66" charset="0"/>
            </a:endParaRPr>
          </a:p>
          <a:p>
            <a:endParaRPr lang="lv-LV">
              <a:latin typeface="Liberty TL" pitchFamily="66" charset="0"/>
            </a:endParaRPr>
          </a:p>
          <a:p>
            <a:endParaRPr lang="lv-LV"/>
          </a:p>
          <a:p>
            <a:fld id="{1A85EAAF-873C-4829-AE30-08BE3E8EF663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 </a:t>
            </a:r>
            <a:endParaRPr lang="lv-LV" sz="1800"/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F06AA4-4425-4B3A-8E36-3EEBC1B36777}" type="slidenum">
              <a:rPr lang="lv-LV"/>
              <a:pPr/>
              <a:t>17</a:t>
            </a:fld>
            <a:endParaRPr lang="lv-LV"/>
          </a:p>
        </p:txBody>
      </p:sp>
      <p:sp>
        <p:nvSpPr>
          <p:cNvPr id="2048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200" smtClean="0">
                <a:latin typeface="Times New Roman" pitchFamily="18" charset="0"/>
              </a:rPr>
              <a:t>8. Ozols pie T/c „Spice”,Jaunmoku iela 21,apk.m. 3.85</a:t>
            </a:r>
            <a:r>
              <a:rPr lang="lv-LV" sz="2200" b="1" smtClean="0">
                <a:latin typeface="Times New Roman" pitchFamily="18" charset="0"/>
              </a:rPr>
              <a:t> </a:t>
            </a:r>
            <a:r>
              <a:rPr lang="lv-LV" sz="2200" smtClean="0">
                <a:latin typeface="Times New Roman" pitchFamily="18" charset="0"/>
              </a:rPr>
              <a:t>(m).</a:t>
            </a:r>
          </a:p>
          <a:p>
            <a:pPr eaLnBrk="1" hangingPunct="1">
              <a:buFont typeface="Wingdings" pitchFamily="2" charset="2"/>
              <a:buNone/>
            </a:pPr>
            <a:endParaRPr lang="lv-LV" sz="2200" smtClean="0">
              <a:latin typeface="Times New Roman" pitchFamily="18" charset="0"/>
            </a:endParaRPr>
          </a:p>
        </p:txBody>
      </p:sp>
      <p:pic>
        <p:nvPicPr>
          <p:cNvPr id="20486" name="Picture 4" descr="IMG_08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2924175"/>
            <a:ext cx="3779837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5" descr="IMG_0850 Spices ozo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141663"/>
            <a:ext cx="41767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348038" y="6237288"/>
            <a:ext cx="2130425" cy="474662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BDA25D9C-796A-4C94-ACC7-8A6BB6AC03AC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/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0E95D0-08EB-46D1-B6F9-299EE20CE4B0}" type="slidenum">
              <a:rPr lang="lv-LV"/>
              <a:pPr/>
              <a:t>18</a:t>
            </a:fld>
            <a:endParaRPr lang="lv-LV"/>
          </a:p>
        </p:txBody>
      </p:sp>
      <p:sp>
        <p:nvSpPr>
          <p:cNvPr id="2150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379913"/>
          </a:xfrm>
        </p:spPr>
        <p:txBody>
          <a:bodyPr/>
          <a:lstStyle/>
          <a:p>
            <a:pPr eaLnBrk="1" hangingPunct="1"/>
            <a:r>
              <a:rPr lang="lv-LV" sz="2200" smtClean="0">
                <a:latin typeface="Times New Roman" pitchFamily="18" charset="0"/>
              </a:rPr>
              <a:t>9. Ozols pie Angļu ģimnāzijas Zvārdes ielā 1.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200" smtClean="0">
                <a:latin typeface="Times New Roman" pitchFamily="18" charset="0"/>
              </a:rPr>
              <a:t>Apkārtmērs 4.75 (m). </a:t>
            </a:r>
          </a:p>
          <a:p>
            <a:pPr eaLnBrk="1" hangingPunct="1">
              <a:buFont typeface="Wingdings" pitchFamily="2" charset="2"/>
              <a:buNone/>
            </a:pPr>
            <a:endParaRPr lang="lv-LV" sz="2200" smtClean="0">
              <a:latin typeface="Times New Roman" pitchFamily="18" charset="0"/>
            </a:endParaRPr>
          </a:p>
        </p:txBody>
      </p:sp>
      <p:pic>
        <p:nvPicPr>
          <p:cNvPr id="21510" name="Picture 5" descr="IMG_0853 Zvardes 1, ozo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3284538"/>
            <a:ext cx="4897438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419475" y="6453188"/>
            <a:ext cx="2130425" cy="269875"/>
          </a:xfrm>
          <a:noFill/>
        </p:spPr>
        <p:txBody>
          <a:bodyPr/>
          <a:lstStyle/>
          <a:p>
            <a:endParaRPr lang="lv-LV"/>
          </a:p>
          <a:p>
            <a:fld id="{57CDBEA5-44DB-4CA6-825D-7F23A49D00E2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 </a:t>
            </a:r>
            <a:endParaRPr lang="lv-LV" sz="1800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F5E6A6-1F13-42AD-A822-A93C031B8B29}" type="slidenum">
              <a:rPr lang="lv-LV"/>
              <a:pPr/>
              <a:t>19</a:t>
            </a:fld>
            <a:endParaRPr lang="lv-LV"/>
          </a:p>
        </p:txBody>
      </p:sp>
      <p:sp>
        <p:nvSpPr>
          <p:cNvPr id="2253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10. Ozols pie „Depo” veikala K.Ulmaņa gatvē 96. Apkārtmērs 3,85</a:t>
            </a:r>
            <a:r>
              <a:rPr lang="lv-LV" sz="2400" smtClean="0"/>
              <a:t> </a:t>
            </a:r>
            <a:r>
              <a:rPr lang="lv-LV" sz="2400" smtClean="0">
                <a:latin typeface="Times New Roman" pitchFamily="18" charset="0"/>
              </a:rPr>
              <a:t>(m). </a:t>
            </a:r>
          </a:p>
          <a:p>
            <a:pPr eaLnBrk="1" hangingPunct="1">
              <a:buFont typeface="Wingdings" pitchFamily="2" charset="2"/>
              <a:buNone/>
            </a:pPr>
            <a:endParaRPr lang="lv-LV" sz="2400" smtClean="0">
              <a:latin typeface="Times New Roman" pitchFamily="18" charset="0"/>
            </a:endParaRPr>
          </a:p>
        </p:txBody>
      </p:sp>
      <p:pic>
        <p:nvPicPr>
          <p:cNvPr id="22534" name="Picture 4" descr="IMG_0875 Depo ozo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213100"/>
            <a:ext cx="37433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5" descr="IMG_0876 Depo ozo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2781300"/>
            <a:ext cx="37084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979613" y="6248400"/>
            <a:ext cx="4032250" cy="474663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7C38CA65-75E1-4881-8030-6A8981BA4B84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A3F8BE-7E86-423F-9972-F0C2568A8184}" type="slidenum">
              <a:rPr lang="lv-LV"/>
              <a:pPr/>
              <a:t>2</a:t>
            </a:fld>
            <a:endParaRPr lang="lv-LV"/>
          </a:p>
        </p:txBody>
      </p:sp>
      <p:sp>
        <p:nvSpPr>
          <p:cNvPr id="512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Satura rādītājs: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126413" cy="4090988"/>
          </a:xfrm>
        </p:spPr>
        <p:txBody>
          <a:bodyPr/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1. Darba motivācija................................................4. slaids.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2. Darba mērķis......................................................5. slaids.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3. Darba uzdevumi.................................................6. slaids.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4. Darbā izmantotie materiāli.................................7. slaids.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5. Darbā izmantotās metodes.................................8. slaids.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6. Darba rezultāti Rīgā, Zemgales pr.p.................9.-27. slaids.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7. Darba rezultāti Rīgā, Centra rajonā.................28.-31. slaids.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8. Darba rezultāti Rīgā, Kurzemes rajonā...........32.-46. slaids.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9. Darba rezultāti Rīgā, Latgales pr.p................47. slaids.</a:t>
            </a:r>
          </a:p>
          <a:p>
            <a:pPr eaLnBrk="1" hangingPunct="1">
              <a:buFont typeface="Wingdings" pitchFamily="2" charset="2"/>
              <a:buNone/>
            </a:pPr>
            <a:endParaRPr lang="lv-LV" sz="24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563938" y="6453188"/>
            <a:ext cx="2130425" cy="269875"/>
          </a:xfrm>
          <a:noFill/>
        </p:spPr>
        <p:txBody>
          <a:bodyPr/>
          <a:lstStyle/>
          <a:p>
            <a:fld id="{968F337A-77D6-47DB-9DF9-67304ADD45FC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662CB4-E9FB-4E52-AB94-DC47AF346FA7}" type="slidenum">
              <a:rPr lang="lv-LV"/>
              <a:pPr/>
              <a:t>20</a:t>
            </a:fld>
            <a:endParaRPr lang="lv-LV"/>
          </a:p>
        </p:txBody>
      </p:sp>
      <p:sp>
        <p:nvSpPr>
          <p:cNvPr id="2355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Ozolu aleja Astras ielā.</a:t>
            </a:r>
            <a:r>
              <a:rPr lang="lv-LV" smtClean="0"/>
              <a:t> </a:t>
            </a:r>
          </a:p>
        </p:txBody>
      </p:sp>
      <p:pic>
        <p:nvPicPr>
          <p:cNvPr id="23558" name="Picture 4" descr="IMG_0882 Astras ielas ozolu ale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2924175"/>
            <a:ext cx="39243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5" descr="IMG_0883 ozols Astras ie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924175"/>
            <a:ext cx="377983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59113" y="6453188"/>
            <a:ext cx="2130425" cy="269875"/>
          </a:xfrm>
          <a:noFill/>
        </p:spPr>
        <p:txBody>
          <a:bodyPr/>
          <a:lstStyle/>
          <a:p>
            <a:fld id="{5B9AF874-2428-4603-9BB4-688D111565D1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245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6E5D7A-BD17-44B9-B323-F579949D9C85}" type="slidenum">
              <a:rPr lang="lv-LV"/>
              <a:pPr/>
              <a:t>21</a:t>
            </a:fld>
            <a:endParaRPr lang="lv-LV"/>
          </a:p>
        </p:txBody>
      </p:sp>
      <p:sp>
        <p:nvSpPr>
          <p:cNvPr id="2458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126413" cy="4019550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11. Ozols Lestenes ielā 6. Apkārtmērs ~4 (m).</a:t>
            </a:r>
            <a:r>
              <a:rPr lang="lv-LV" smtClean="0"/>
              <a:t> </a:t>
            </a:r>
          </a:p>
        </p:txBody>
      </p:sp>
      <p:pic>
        <p:nvPicPr>
          <p:cNvPr id="24582" name="Picture 4" descr="IMG_0894 ozols Lestenes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2924175"/>
            <a:ext cx="4643438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38400" y="6453188"/>
            <a:ext cx="2130425" cy="269875"/>
          </a:xfrm>
          <a:noFill/>
        </p:spPr>
        <p:txBody>
          <a:bodyPr/>
          <a:lstStyle/>
          <a:p>
            <a:fld id="{91E9B21D-4A41-4654-90A8-7AB08FCBD0F6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3083DF-5E72-42DE-AE25-5041E8D3BD14}" type="slidenum">
              <a:rPr lang="lv-LV"/>
              <a:pPr/>
              <a:t>22</a:t>
            </a:fld>
            <a:endParaRPr lang="lv-LV"/>
          </a:p>
        </p:txBody>
      </p:sp>
      <p:sp>
        <p:nvSpPr>
          <p:cNvPr id="2560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495800"/>
          </a:xfrm>
        </p:spPr>
        <p:txBody>
          <a:bodyPr/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12. Ozols Vasaras ielā 4. Apkārtmērs 4.20</a:t>
            </a:r>
            <a:r>
              <a:rPr lang="lv-LV" sz="2400" b="1" smtClean="0">
                <a:latin typeface="Times New Roman" pitchFamily="18" charset="0"/>
              </a:rPr>
              <a:t> </a:t>
            </a:r>
            <a:r>
              <a:rPr lang="lv-LV" sz="2400" smtClean="0">
                <a:latin typeface="Times New Roman" pitchFamily="18" charset="0"/>
              </a:rPr>
              <a:t>(m).</a:t>
            </a:r>
          </a:p>
        </p:txBody>
      </p:sp>
      <p:pic>
        <p:nvPicPr>
          <p:cNvPr id="25606" name="Picture 4" descr="IMG_1044 ozols Vasaras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2924175"/>
            <a:ext cx="31686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5" descr="IMG_1047 ozols Vasaras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781300"/>
            <a:ext cx="32670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276600" y="6453188"/>
            <a:ext cx="2130425" cy="269875"/>
          </a:xfrm>
          <a:noFill/>
        </p:spPr>
        <p:txBody>
          <a:bodyPr/>
          <a:lstStyle/>
          <a:p>
            <a:fld id="{8C77B766-8506-4871-BED4-84CCF9DA2127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DF27AA-1A71-4F16-A8E2-C9C4648120B6}" type="slidenum">
              <a:rPr lang="lv-LV"/>
              <a:pPr/>
              <a:t>23</a:t>
            </a:fld>
            <a:endParaRPr lang="lv-LV"/>
          </a:p>
        </p:txBody>
      </p:sp>
      <p:sp>
        <p:nvSpPr>
          <p:cNvPr id="2662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200" smtClean="0">
                <a:latin typeface="Times New Roman" pitchFamily="18" charset="0"/>
              </a:rPr>
              <a:t>13. Bišumuižas ozols, Bauskas ielā 147. Apkārtmērs </a:t>
            </a:r>
            <a:r>
              <a:rPr lang="lv-LV" sz="2200" b="1" smtClean="0">
                <a:latin typeface="Times New Roman" pitchFamily="18" charset="0"/>
              </a:rPr>
              <a:t>5.55 </a:t>
            </a:r>
            <a:r>
              <a:rPr lang="lv-LV" sz="2200" smtClean="0">
                <a:latin typeface="Times New Roman" pitchFamily="18" charset="0"/>
              </a:rPr>
              <a:t>(m).</a:t>
            </a:r>
            <a:r>
              <a:rPr lang="lv-LV" sz="22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lv-LV" sz="2200" smtClean="0"/>
          </a:p>
        </p:txBody>
      </p:sp>
      <p:pic>
        <p:nvPicPr>
          <p:cNvPr id="26630" name="Picture 4" descr="IMG_0831bisumuiz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852738"/>
            <a:ext cx="4211638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5" descr="IMG_0830bisumui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2852738"/>
            <a:ext cx="363537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84438" y="6588125"/>
            <a:ext cx="2130425" cy="269875"/>
          </a:xfrm>
          <a:noFill/>
        </p:spPr>
        <p:txBody>
          <a:bodyPr/>
          <a:lstStyle/>
          <a:p>
            <a:fld id="{E724F0C9-6D96-4DDD-9C6C-FE3C8975ADF8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276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CF88AE7-E29E-4EA8-A89F-D203025E8D37}" type="slidenum">
              <a:rPr lang="lv-LV"/>
              <a:pPr/>
              <a:t>24</a:t>
            </a:fld>
            <a:endParaRPr lang="lv-LV"/>
          </a:p>
        </p:txBody>
      </p:sp>
      <p:sp>
        <p:nvSpPr>
          <p:cNvPr id="2765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14. Ēbelmuižas ozols. Apkārtmērs </a:t>
            </a:r>
            <a:r>
              <a:rPr lang="lv-LV" sz="2600" b="1" smtClean="0">
                <a:latin typeface="Times New Roman" pitchFamily="18" charset="0"/>
              </a:rPr>
              <a:t>5.60 </a:t>
            </a:r>
            <a:r>
              <a:rPr lang="lv-LV" sz="2600" smtClean="0">
                <a:latin typeface="Times New Roman" pitchFamily="18" charset="0"/>
              </a:rPr>
              <a:t>(m).</a:t>
            </a:r>
            <a:r>
              <a:rPr lang="lv-LV" sz="26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lv-LV" sz="2600" smtClean="0"/>
          </a:p>
        </p:txBody>
      </p:sp>
      <p:pic>
        <p:nvPicPr>
          <p:cNvPr id="27654" name="Picture 4" descr="IMG_0309 Ebelmuizas ozo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924175"/>
            <a:ext cx="3671887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5" descr="IMG_0308 Ebelmuizas ozo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924175"/>
            <a:ext cx="4176712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132138" y="6453188"/>
            <a:ext cx="2130425" cy="269875"/>
          </a:xfrm>
          <a:noFill/>
        </p:spPr>
        <p:txBody>
          <a:bodyPr/>
          <a:lstStyle/>
          <a:p>
            <a:fld id="{8C8C7E20-56C8-46CC-9760-189A8001B6F6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289C9E-D5A7-4AB1-8ABA-7E91A3C79423}" type="slidenum">
              <a:rPr lang="lv-LV"/>
              <a:pPr/>
              <a:t>25</a:t>
            </a:fld>
            <a:endParaRPr lang="lv-LV"/>
          </a:p>
        </p:txBody>
      </p:sp>
      <p:sp>
        <p:nvSpPr>
          <p:cNvPr id="2867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420938"/>
            <a:ext cx="7693025" cy="4437062"/>
          </a:xfrm>
        </p:spPr>
        <p:txBody>
          <a:bodyPr/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15. Ozols Ēbelmuižas parkā. Apkārtmērs </a:t>
            </a:r>
            <a:r>
              <a:rPr lang="lv-LV" sz="2400" b="1" smtClean="0">
                <a:latin typeface="Times New Roman" pitchFamily="18" charset="0"/>
              </a:rPr>
              <a:t>5.15 </a:t>
            </a:r>
            <a:r>
              <a:rPr lang="lv-LV" sz="2400" smtClean="0">
                <a:latin typeface="Times New Roman" pitchFamily="18" charset="0"/>
              </a:rPr>
              <a:t>(m).</a:t>
            </a:r>
            <a:r>
              <a:rPr lang="lv-LV" sz="24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lv-LV" sz="2400" smtClean="0"/>
          </a:p>
        </p:txBody>
      </p:sp>
      <p:pic>
        <p:nvPicPr>
          <p:cNvPr id="28678" name="Picture 4" descr="IMG_0311 Ebelparka ozo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2924175"/>
            <a:ext cx="378936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132138" y="6453188"/>
            <a:ext cx="2130425" cy="269875"/>
          </a:xfrm>
          <a:noFill/>
        </p:spPr>
        <p:txBody>
          <a:bodyPr/>
          <a:lstStyle/>
          <a:p>
            <a:fld id="{20716D96-052C-47C6-9A74-098108E2066A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993B32-54F7-4E02-B4AB-2527AD6DE534}" type="slidenum">
              <a:rPr lang="lv-LV"/>
              <a:pPr/>
              <a:t>26</a:t>
            </a:fld>
            <a:endParaRPr lang="lv-LV"/>
          </a:p>
        </p:txBody>
      </p:sp>
      <p:sp>
        <p:nvSpPr>
          <p:cNvPr id="2970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495800"/>
          </a:xfrm>
        </p:spPr>
        <p:txBody>
          <a:bodyPr/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16. Ozols Ēbelmuižas parkā Apkārtmērs 4.12</a:t>
            </a:r>
            <a:r>
              <a:rPr lang="lv-LV" sz="2400" b="1" smtClean="0">
                <a:latin typeface="Times New Roman" pitchFamily="18" charset="0"/>
              </a:rPr>
              <a:t> </a:t>
            </a:r>
            <a:r>
              <a:rPr lang="lv-LV" sz="2400" smtClean="0">
                <a:latin typeface="Times New Roman" pitchFamily="18" charset="0"/>
              </a:rPr>
              <a:t>(m).</a:t>
            </a:r>
            <a:r>
              <a:rPr lang="lv-LV" sz="24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lv-LV" sz="2400" smtClean="0"/>
          </a:p>
        </p:txBody>
      </p:sp>
      <p:pic>
        <p:nvPicPr>
          <p:cNvPr id="29702" name="Picture 4" descr="IMG_0313 Ozols Ebelpar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2924175"/>
            <a:ext cx="360045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827088" y="6453188"/>
            <a:ext cx="2130425" cy="269875"/>
          </a:xfrm>
          <a:noFill/>
        </p:spPr>
        <p:txBody>
          <a:bodyPr/>
          <a:lstStyle/>
          <a:p>
            <a:fld id="{CBD4D6AC-2A5B-46EF-914B-0453CD20199C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307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B43447-E434-45E2-866C-983056C31B09}" type="slidenum">
              <a:rPr lang="lv-LV"/>
              <a:pPr/>
              <a:t>27</a:t>
            </a:fld>
            <a:endParaRPr lang="lv-LV"/>
          </a:p>
        </p:txBody>
      </p:sp>
      <p:sp>
        <p:nvSpPr>
          <p:cNvPr id="3072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b="0" smtClean="0">
                <a:latin typeface="Times New Roman" pitchFamily="18" charset="0"/>
              </a:rPr>
              <a:t>Rīgā, Zemgales priekšpilsētā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693025" cy="4495800"/>
          </a:xfrm>
        </p:spPr>
        <p:txBody>
          <a:bodyPr/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17. Ozols Zaļenieku ielā 21.</a:t>
            </a:r>
            <a:r>
              <a:rPr lang="lv-LV" sz="2400" b="1" smtClean="0">
                <a:latin typeface="Times New Roman" pitchFamily="18" charset="0"/>
              </a:rPr>
              <a:t> </a:t>
            </a:r>
            <a:r>
              <a:rPr lang="lv-LV" sz="2400" smtClean="0">
                <a:latin typeface="Times New Roman" pitchFamily="18" charset="0"/>
              </a:rPr>
              <a:t>Apkārtmērs.</a:t>
            </a:r>
            <a:r>
              <a:rPr lang="lv-LV" sz="2400" b="1" smtClean="0">
                <a:latin typeface="Times New Roman" pitchFamily="18" charset="0"/>
              </a:rPr>
              <a:t> </a:t>
            </a:r>
            <a:r>
              <a:rPr lang="lv-LV" sz="2400" smtClean="0">
                <a:latin typeface="Times New Roman" pitchFamily="18" charset="0"/>
              </a:rPr>
              <a:t>4.10</a:t>
            </a:r>
            <a:r>
              <a:rPr lang="lv-LV" sz="2400" b="1" smtClean="0">
                <a:latin typeface="Times New Roman" pitchFamily="18" charset="0"/>
              </a:rPr>
              <a:t> </a:t>
            </a:r>
            <a:r>
              <a:rPr lang="lv-LV" sz="2400" smtClean="0">
                <a:latin typeface="Times New Roman" pitchFamily="18" charset="0"/>
              </a:rPr>
              <a:t>(m).</a:t>
            </a:r>
            <a:r>
              <a:rPr lang="lv-LV" sz="24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lv-LV" sz="2400" smtClean="0"/>
          </a:p>
        </p:txBody>
      </p:sp>
      <p:pic>
        <p:nvPicPr>
          <p:cNvPr id="30726" name="Picture 4" descr="IMG_0317 Ozols Zalenieku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2781300"/>
            <a:ext cx="4897437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563938" y="6237288"/>
            <a:ext cx="2130425" cy="474662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A09A9BB7-AD2E-4E64-AB30-D09A976A3D09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2B54F9-188D-46C4-A9AA-B54CB10D4B5B}" type="slidenum">
              <a:rPr lang="lv-LV"/>
              <a:pPr/>
              <a:t>3</a:t>
            </a:fld>
            <a:endParaRPr lang="lv-LV"/>
          </a:p>
        </p:txBody>
      </p:sp>
      <p:sp>
        <p:nvSpPr>
          <p:cNvPr id="614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Satura rādītājs: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054975" cy="4019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lv-LV" sz="2400" smtClean="0">
                <a:latin typeface="Times New Roman" pitchFamily="18" charset="0"/>
              </a:rPr>
              <a:t>10. Darba rezultāti Rīgā, Vidzemes pr.p............48.-60. slaids.</a:t>
            </a:r>
          </a:p>
          <a:p>
            <a:pPr eaLnBrk="1" hangingPunct="1">
              <a:lnSpc>
                <a:spcPct val="90000"/>
              </a:lnSpc>
            </a:pPr>
            <a:r>
              <a:rPr lang="lv-LV" sz="2400" smtClean="0">
                <a:latin typeface="Times New Roman" pitchFamily="18" charset="0"/>
              </a:rPr>
              <a:t>11. Darba rezultāti Rīgā, Ziemeļu rajonā...........61.-69. slaids.</a:t>
            </a:r>
          </a:p>
          <a:p>
            <a:pPr eaLnBrk="1" hangingPunct="1">
              <a:lnSpc>
                <a:spcPct val="90000"/>
              </a:lnSpc>
            </a:pPr>
            <a:r>
              <a:rPr lang="lv-LV" sz="2400" smtClean="0">
                <a:latin typeface="Times New Roman" pitchFamily="18" charset="0"/>
              </a:rPr>
              <a:t>12. Aptaujas rezultāti par dižozolu atrašanās vietām...........70. -71.slaids.</a:t>
            </a:r>
          </a:p>
          <a:p>
            <a:pPr eaLnBrk="1" hangingPunct="1">
              <a:lnSpc>
                <a:spcPct val="90000"/>
              </a:lnSpc>
            </a:pPr>
            <a:r>
              <a:rPr lang="lv-LV" sz="2400" smtClean="0">
                <a:latin typeface="Times New Roman" pitchFamily="18" charset="0"/>
              </a:rPr>
              <a:t>13. Pētījuma rezultāti tabulās.............................72.-77. slaids.</a:t>
            </a:r>
          </a:p>
          <a:p>
            <a:pPr eaLnBrk="1" hangingPunct="1">
              <a:lnSpc>
                <a:spcPct val="90000"/>
              </a:lnSpc>
            </a:pPr>
            <a:r>
              <a:rPr lang="lv-LV" sz="2400" smtClean="0">
                <a:latin typeface="Times New Roman" pitchFamily="18" charset="0"/>
              </a:rPr>
              <a:t>14. Rīgas dižozoli uz kartes......................................78. slaids.</a:t>
            </a:r>
          </a:p>
          <a:p>
            <a:pPr eaLnBrk="1" hangingPunct="1">
              <a:lnSpc>
                <a:spcPct val="90000"/>
              </a:lnSpc>
            </a:pPr>
            <a:r>
              <a:rPr lang="lv-LV" sz="2400" smtClean="0">
                <a:latin typeface="Times New Roman" pitchFamily="18" charset="0"/>
              </a:rPr>
              <a:t>15. Priekšlikumi dižozolu aizsardzībai.....................79. slaids.</a:t>
            </a:r>
          </a:p>
          <a:p>
            <a:pPr eaLnBrk="1" hangingPunct="1">
              <a:lnSpc>
                <a:spcPct val="90000"/>
              </a:lnSpc>
            </a:pPr>
            <a:r>
              <a:rPr lang="lv-LV" sz="2400" smtClean="0">
                <a:latin typeface="Times New Roman" pitchFamily="18" charset="0"/>
              </a:rPr>
              <a:t>16. Secinājumi..........................................................70. slaids.</a:t>
            </a:r>
          </a:p>
          <a:p>
            <a:pPr eaLnBrk="1" hangingPunct="1">
              <a:lnSpc>
                <a:spcPct val="90000"/>
              </a:lnSpc>
            </a:pPr>
            <a:r>
              <a:rPr lang="lv-LV" sz="2400" smtClean="0">
                <a:latin typeface="Times New Roman" pitchFamily="18" charset="0"/>
              </a:rPr>
              <a:t>17. Citu valstu pieredze dižozolu aizsardzībā............... 81.-84. slaids.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lv-LV" sz="240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276600" y="6165850"/>
            <a:ext cx="2130425" cy="474663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87DE9C28-F9C4-402A-8025-070A4A657D05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FE4D29A-0B60-4DB2-8459-15058987DF2F}" type="slidenum">
              <a:rPr lang="lv-LV"/>
              <a:pPr/>
              <a:t>4</a:t>
            </a:fld>
            <a:endParaRPr lang="lv-LV"/>
          </a:p>
        </p:txBody>
      </p:sp>
      <p:sp>
        <p:nvSpPr>
          <p:cNvPr id="7172" name="AutoShap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Darba Motivācija</a:t>
            </a:r>
          </a:p>
        </p:txBody>
      </p:sp>
      <p:sp>
        <p:nvSpPr>
          <p:cNvPr id="717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lv-LV" sz="2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lv-LV" smtClean="0">
                <a:latin typeface="Times New Roman" pitchFamily="18" charset="0"/>
              </a:rPr>
              <a:t>Rakstīt bakalaura darbu par Rīgas dižozoliem, izvēlējos tāpēc, ka 2007. g. tika jau izstrādāts darbs par Aizsargājamajiem kokiem Zemgales pr.p. un dižozoliem Centra rajonā.</a:t>
            </a:r>
          </a:p>
          <a:p>
            <a:pPr eaLnBrk="1" hangingPunct="1">
              <a:lnSpc>
                <a:spcPct val="90000"/>
              </a:lnSpc>
            </a:pPr>
            <a:r>
              <a:rPr lang="lv-LV" smtClean="0">
                <a:latin typeface="Times New Roman" pitchFamily="18" charset="0"/>
              </a:rPr>
              <a:t>Darbs par dižozoliem ir aktuāls, tādēļ, ka pirms finansu krīzes valstī daudzi būvuzņēmēji aktīvi izvērsa ēku būvniecību Rīgas „zaļajās zonās” un iedzīvotāji iebilda pret koku izciršanu.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132138" y="6237288"/>
            <a:ext cx="2130425" cy="474662"/>
          </a:xfrm>
          <a:noFill/>
        </p:spPr>
        <p:txBody>
          <a:bodyPr/>
          <a:lstStyle/>
          <a:p>
            <a:pPr algn="ctr"/>
            <a:r>
              <a:rPr lang="lv-LV" sz="1800">
                <a:latin typeface="Liberty TL" pitchFamily="66" charset="0"/>
              </a:rPr>
              <a:t>Stella Kursīte </a:t>
            </a:r>
            <a:fld id="{CD4A7D35-42FA-4461-8BF4-0D36ABA1C153}" type="datetime1">
              <a:rPr lang="lv-LV">
                <a:latin typeface="Times New Roman" pitchFamily="18" charset="0"/>
                <a:cs typeface="Times New Roman" pitchFamily="18" charset="0"/>
              </a:rPr>
              <a:pPr algn="ctr"/>
              <a:t>2011.05.05.</a:t>
            </a:fld>
            <a:endParaRPr lang="lv-LV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B25F66-6905-4140-A878-27EAC06B87F7}" type="slidenum">
              <a:rPr lang="lv-LV"/>
              <a:pPr/>
              <a:t>5</a:t>
            </a:fld>
            <a:endParaRPr lang="lv-LV"/>
          </a:p>
        </p:txBody>
      </p:sp>
      <p:sp>
        <p:nvSpPr>
          <p:cNvPr id="819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Darba</a:t>
            </a:r>
            <a:r>
              <a:rPr lang="lv-LV" smtClean="0"/>
              <a:t> </a:t>
            </a:r>
            <a:r>
              <a:rPr lang="lv-LV" smtClean="0">
                <a:latin typeface="Times New Roman" pitchFamily="18" charset="0"/>
              </a:rPr>
              <a:t>Mērķis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Ir apzināt Rīgas dižozolus un novērtēt to pašreizējo stāvokli un kultūrvēsturisko nozīmi, ietekmējošos un apdraudošos faktorus, kā arī izteikt ieteikumus koku aizsardzībai.</a:t>
            </a:r>
          </a:p>
          <a:p>
            <a:pPr eaLnBrk="1" hangingPunct="1"/>
            <a:r>
              <a:rPr lang="lv-LV" smtClean="0">
                <a:latin typeface="Times New Roman" pitchFamily="18" charset="0"/>
              </a:rPr>
              <a:t>Ieinteresēt un informēt sabiedrību par dižozoliem kā kultūrvēsturiskām un dabas vērtībām un to aizsardzības nepieciešamību.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132138" y="6237288"/>
            <a:ext cx="2130425" cy="474662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EDDA42BF-E08D-47CF-996B-2ADF6DBB3B86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9821D9E-F181-4834-B8C3-4076FEE7236C}" type="slidenum">
              <a:rPr lang="lv-LV"/>
              <a:pPr/>
              <a:t>6</a:t>
            </a:fld>
            <a:endParaRPr lang="lv-LV"/>
          </a:p>
        </p:txBody>
      </p:sp>
      <p:sp>
        <p:nvSpPr>
          <p:cNvPr id="922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Darba Uzdevumi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lv-LV" smtClean="0">
                <a:latin typeface="Times New Roman" pitchFamily="18" charset="0"/>
              </a:rPr>
              <a:t>Apzināt esošo informāciju par dižkokiem (datu bāzes, literatūra, līdzšinējie pētījumi).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lv-LV" smtClean="0">
                <a:latin typeface="Times New Roman" pitchFamily="18" charset="0"/>
              </a:rPr>
              <a:t>Dabā atrast ozolus, nomērīt tos, nofotografēt, protokolēt.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lv-LV" smtClean="0">
                <a:latin typeface="Times New Roman" pitchFamily="18" charset="0"/>
              </a:rPr>
              <a:t>Aptaujāt iedzīvotājus (skolēnu aptauja).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lv-LV" smtClean="0">
                <a:latin typeface="Times New Roman" pitchFamily="18" charset="0"/>
              </a:rPr>
              <a:t>Izveidot kartogrāfisko materiālu par Rīgas dižozoliem.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lv-LV" smtClean="0">
                <a:latin typeface="Times New Roman" pitchFamily="18" charset="0"/>
              </a:rPr>
              <a:t>Ieteikt nepieciešamos aizsardzības pasākumus.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348038" y="6165850"/>
            <a:ext cx="2130425" cy="474663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E54F13E4-2311-4677-AFF5-2D3B245D6DD1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A898FE-7213-4B43-AE77-A9B65198377F}" type="slidenum">
              <a:rPr lang="lv-LV"/>
              <a:pPr/>
              <a:t>7</a:t>
            </a:fld>
            <a:endParaRPr lang="lv-LV"/>
          </a:p>
        </p:txBody>
      </p:sp>
      <p:sp>
        <p:nvSpPr>
          <p:cNvPr id="1024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Darbā izmantotie materiāli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Rīgas Domes Vides Departamenta sniegtie dati par aizsargājamajiem kokiem.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Dati no LV Vides, ģeoloģijas un meteoroloģijas aģentūras Īpaši aizsargājamo koku datu bāzes (</a:t>
            </a:r>
            <a:r>
              <a:rPr lang="lv-LV" sz="2400" smtClean="0">
                <a:latin typeface="Times New Roman" pitchFamily="18" charset="0"/>
                <a:hlinkClick r:id="rId2"/>
              </a:rPr>
              <a:t>www.meteo.lv</a:t>
            </a:r>
            <a:r>
              <a:rPr lang="lv-LV" sz="2400" smtClean="0">
                <a:latin typeface="Times New Roman" pitchFamily="18" charset="0"/>
              </a:rPr>
              <a:t> ).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J.Smaļinska aizsargājamo koku datu bāze mājas lapā </a:t>
            </a:r>
            <a:r>
              <a:rPr lang="lv-LV" sz="2400" smtClean="0">
                <a:latin typeface="Times New Roman" pitchFamily="18" charset="0"/>
                <a:hlinkClick r:id="rId3"/>
              </a:rPr>
              <a:t>www.celteka.lv</a:t>
            </a:r>
            <a:r>
              <a:rPr lang="lv-LV" sz="2400" smtClean="0">
                <a:latin typeface="Times New Roman" pitchFamily="18" charset="0"/>
              </a:rPr>
              <a:t> 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Literatūra par dižkokiem.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Dižozolu apsekošanas protokoli un fotoattēli (personīgie).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059113" y="6453188"/>
            <a:ext cx="2130425" cy="404812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0DCDCB7A-2058-4063-805E-29B56AF435A2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272EF0-83CA-4181-9834-F6A0E2D7543B}" type="slidenum">
              <a:rPr lang="lv-LV"/>
              <a:pPr/>
              <a:t>8</a:t>
            </a:fld>
            <a:endParaRPr lang="lv-LV"/>
          </a:p>
        </p:txBody>
      </p:sp>
      <p:sp>
        <p:nvSpPr>
          <p:cNvPr id="1126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Darbā izmantotās Metodes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276475"/>
            <a:ext cx="7693025" cy="417671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Dižkoku apsekošanas metode (Saliņš, 1974., Eniņš, 1982). 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Ozolu nomērīšana 1,3 m augstumā.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Ozolu novērtējums ballēs (Eniņš, 1982, 5 balles).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Ozolu raksturojums, 5 balles (Opmanis, </a:t>
            </a:r>
            <a:r>
              <a:rPr lang="lv-LV" sz="2400" smtClean="0">
                <a:latin typeface="Times New Roman" pitchFamily="18" charset="0"/>
                <a:hlinkClick r:id="rId2"/>
              </a:rPr>
              <a:t>www.biosfera.lv,dižkoki</a:t>
            </a:r>
            <a:r>
              <a:rPr lang="lv-LV" sz="2400" smtClean="0">
                <a:latin typeface="Times New Roman" pitchFamily="18" charset="0"/>
              </a:rPr>
              <a:t>pdf), pieņēmu kā 10 balles. 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Iedzīvotāju aptauja (skolēnu aptauja).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Kartēšana.</a:t>
            </a:r>
          </a:p>
          <a:p>
            <a:pPr eaLnBrk="1" hangingPunct="1"/>
            <a:r>
              <a:rPr lang="lv-LV" sz="2400" smtClean="0">
                <a:latin typeface="Times New Roman" pitchFamily="18" charset="0"/>
              </a:rPr>
              <a:t>Šo darbu var apskatīt internetā </a:t>
            </a:r>
            <a:r>
              <a:rPr lang="lv-LV" sz="2400" u="sng" smtClean="0">
                <a:latin typeface="Times New Roman" pitchFamily="18" charset="0"/>
                <a:hlinkClick r:id="rId3"/>
              </a:rPr>
              <a:t>www.dziedava.lv</a:t>
            </a:r>
            <a:r>
              <a:rPr lang="lv-LV" sz="2400" smtClean="0">
                <a:latin typeface="Times New Roman" pitchFamily="18" charset="0"/>
              </a:rPr>
              <a:t> .</a:t>
            </a:r>
          </a:p>
          <a:p>
            <a:pPr eaLnBrk="1" hangingPunct="1"/>
            <a:r>
              <a:rPr lang="lv-LV" sz="2400" u="sng" smtClean="0">
                <a:latin typeface="Times New Roman" pitchFamily="18" charset="0"/>
                <a:hlinkClick r:id="rId4" tooltip="http://dziedava.lv/daba/_darbi/Kursite_Stella_Riga_dizozoli.pdf"/>
              </a:rPr>
              <a:t>http://dziedava.lv/daba/_darbi/Kursite_Stella_Riga…</a:t>
            </a:r>
            <a:r>
              <a:rPr lang="lv-LV" sz="2400" u="sng" smtClean="0">
                <a:latin typeface="Times New Roman" pitchFamily="18" charset="0"/>
              </a:rPr>
              <a:t/>
            </a:r>
            <a:br>
              <a:rPr lang="lv-LV" sz="2400" u="sng" smtClean="0">
                <a:latin typeface="Times New Roman" pitchFamily="18" charset="0"/>
              </a:rPr>
            </a:br>
            <a:r>
              <a:rPr lang="lv-LV" sz="2400" u="sng" smtClean="0">
                <a:latin typeface="Times New Roman" pitchFamily="18" charset="0"/>
                <a:hlinkClick r:id="rId5" tooltip="http://dziedava.lv/daba/koku_db.php"/>
              </a:rPr>
              <a:t>http://dziedava.lv/daba/koku_db.php</a:t>
            </a:r>
            <a:r>
              <a:rPr lang="lv-LV" sz="2400" smtClean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843213" y="6237288"/>
            <a:ext cx="2130425" cy="474662"/>
          </a:xfrm>
          <a:noFill/>
        </p:spPr>
        <p:txBody>
          <a:bodyPr/>
          <a:lstStyle/>
          <a:p>
            <a:r>
              <a:rPr lang="lv-LV" sz="1800">
                <a:latin typeface="Liberty TL" pitchFamily="66" charset="0"/>
              </a:rPr>
              <a:t>Stella Kursīte </a:t>
            </a:r>
            <a:fld id="{6E83E08C-4F32-49A4-A63E-4ABA217DC7FB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endParaRPr lang="lv-LV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9CE069-75A0-4E6C-BF52-15E60CE95173}" type="slidenum">
              <a:rPr lang="lv-LV"/>
              <a:pPr/>
              <a:t>9</a:t>
            </a:fld>
            <a:endParaRPr lang="lv-LV"/>
          </a:p>
        </p:txBody>
      </p:sp>
      <p:sp>
        <p:nvSpPr>
          <p:cNvPr id="12292" name="AutoShape 88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lv-LV" sz="3000" smtClean="0">
                <a:latin typeface="Times New Roman" pitchFamily="18" charset="0"/>
              </a:rPr>
              <a:t/>
            </a:r>
            <a:br>
              <a:rPr lang="lv-LV" sz="3000" smtClean="0">
                <a:latin typeface="Times New Roman" pitchFamily="18" charset="0"/>
              </a:rPr>
            </a:br>
            <a:r>
              <a:rPr lang="lv-LV" sz="3000" smtClean="0">
                <a:latin typeface="Times New Roman" pitchFamily="18" charset="0"/>
              </a:rPr>
              <a:t/>
            </a:r>
            <a:br>
              <a:rPr lang="lv-LV" sz="3000" smtClean="0">
                <a:latin typeface="Times New Roman" pitchFamily="18" charset="0"/>
              </a:rPr>
            </a:br>
            <a:r>
              <a:rPr lang="lv-LV" sz="3000" smtClean="0">
                <a:latin typeface="Times New Roman" pitchFamily="18" charset="0"/>
              </a:rPr>
              <a:t/>
            </a:r>
            <a:br>
              <a:rPr lang="lv-LV" sz="3000" smtClean="0">
                <a:latin typeface="Times New Roman" pitchFamily="18" charset="0"/>
              </a:rPr>
            </a:br>
            <a:r>
              <a:rPr lang="lv-LV" smtClean="0">
                <a:latin typeface="Times New Roman" pitchFamily="18" charset="0"/>
              </a:rPr>
              <a:t>Darba Rezultāti</a:t>
            </a:r>
            <a:r>
              <a:rPr lang="lv-LV" sz="3000" smtClean="0">
                <a:latin typeface="Times New Roman" pitchFamily="18" charset="0"/>
              </a:rPr>
              <a:t> </a:t>
            </a:r>
            <a:endParaRPr lang="lv-LV" sz="3200" smtClean="0"/>
          </a:p>
        </p:txBody>
      </p:sp>
      <p:sp>
        <p:nvSpPr>
          <p:cNvPr id="12293" name="Rectangle 1131"/>
          <p:cNvSpPr>
            <a:spLocks noGrp="1" noChangeArrowheads="1"/>
          </p:cNvSpPr>
          <p:nvPr>
            <p:ph type="body" idx="1"/>
          </p:nvPr>
        </p:nvSpPr>
        <p:spPr>
          <a:xfrm>
            <a:off x="755650" y="2349500"/>
            <a:ext cx="7693025" cy="37242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lv-LV" sz="2400" b="1" smtClean="0">
                <a:latin typeface="Times New Roman" pitchFamily="18" charset="0"/>
              </a:rPr>
              <a:t>Rīgā Zemgales priekšpilsētā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sz="2400" smtClean="0">
                <a:latin typeface="Times New Roman" pitchFamily="18" charset="0"/>
              </a:rPr>
              <a:t>apsekoti 17 dižozoli, no tiem valsts nozīmes statusu (vairāk kā 5 m) sasnieguši 4 ozoli, dižākais no tiem ir Ēbelmuižas ozols 5.60 m. </a:t>
            </a:r>
            <a:r>
              <a:rPr lang="lv-LV" sz="1200" smtClean="0">
                <a:latin typeface="Times New Roman" pitchFamily="18" charset="0"/>
                <a:hlinkClick r:id="rId2"/>
              </a:rPr>
              <a:t>www.wikipedia.lv</a:t>
            </a:r>
            <a:r>
              <a:rPr lang="lv-LV" sz="1200" smtClean="0">
                <a:latin typeface="Times New Roman" pitchFamily="18" charset="0"/>
              </a:rPr>
              <a:t>, kartes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lv-LV" sz="12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lv-LV" sz="24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lv-LV" smtClean="0">
              <a:latin typeface="Times New Roman" pitchFamily="18" charset="0"/>
            </a:endParaRPr>
          </a:p>
        </p:txBody>
      </p:sp>
      <p:pic>
        <p:nvPicPr>
          <p:cNvPr id="12294" name="Picture 1133" descr="561px-Riga_Zemgales_priekspilseta_kar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860800"/>
            <a:ext cx="2592387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952</Words>
  <Application>Microsoft Office PowerPoint</Application>
  <PresentationFormat>On-screen Show (4:3)</PresentationFormat>
  <Paragraphs>162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Rīgas dižozoli, to kultūrvēsturiskā nozīme un aizsardzība</vt:lpstr>
      <vt:lpstr>Satura rādītājs:</vt:lpstr>
      <vt:lpstr>Satura rādītājs:</vt:lpstr>
      <vt:lpstr>Darba Motivācija</vt:lpstr>
      <vt:lpstr>Darba Mērķis</vt:lpstr>
      <vt:lpstr>Darba Uzdevumi</vt:lpstr>
      <vt:lpstr>Darbā izmantotie materiāli</vt:lpstr>
      <vt:lpstr>Darbā izmantotās Metodes</vt:lpstr>
      <vt:lpstr>   Darba Rezultāti 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  <vt:lpstr>Rīgā, Zemgales priekšpilsētā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Rīgas dižozoli, to kultūrvēsturiskā nozīme un aizsardzība</dc:title>
  <dc:creator/>
  <cp:lastModifiedBy>XP</cp:lastModifiedBy>
  <cp:revision>4</cp:revision>
  <dcterms:created xsi:type="dcterms:W3CDTF">2006-08-16T00:00:00Z</dcterms:created>
  <dcterms:modified xsi:type="dcterms:W3CDTF">2011-05-05T17:01:50Z</dcterms:modified>
</cp:coreProperties>
</file>